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8288000" cy="10287000"/>
  <p:notesSz cx="6858000" cy="9144000"/>
  <p:embeddedFontLst>
    <p:embeddedFont>
      <p:font typeface="Open Sans 1" panose="020B0604020202020204" charset="0"/>
      <p:regular r:id="rId18"/>
    </p:embeddedFont>
    <p:embeddedFont>
      <p:font typeface="Open Sans 1 Bold" panose="020B0604020202020204" charset="0"/>
      <p:regular r:id="rId19"/>
    </p:embeddedFont>
    <p:embeddedFont>
      <p:font typeface="Open Sans 2" panose="020B0604020202020204" charset="0"/>
      <p:regular r:id="rId20"/>
    </p:embeddedFont>
    <p:embeddedFont>
      <p:font typeface="Open Sans 2 Bold" panose="020B0604020202020204" charset="0"/>
      <p:regular r:id="rId21"/>
    </p:embeddedFont>
    <p:embeddedFont>
      <p:font typeface="Open Sans Condensed" panose="020B0604020202020204" charset="0"/>
      <p:regular r:id="rId22"/>
    </p:embeddedFont>
    <p:embeddedFont>
      <p:font typeface="Open Sans Extra Bold" panose="020B0604020202020204" charset="0"/>
      <p:regular r:id="rId2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4" autoAdjust="0"/>
    <p:restoredTop sz="94627" autoAdjust="0"/>
  </p:normalViewPr>
  <p:slideViewPr>
    <p:cSldViewPr>
      <p:cViewPr varScale="1">
        <p:scale>
          <a:sx n="50" d="100"/>
          <a:sy n="50" d="100"/>
        </p:scale>
        <p:origin x="874" y="4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15.06.2024</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extLst>
      <p:ext uri="{BB962C8B-B14F-4D97-AF65-F5344CB8AC3E}">
        <p14:creationId xmlns:p14="http://schemas.microsoft.com/office/powerpoint/2010/main" val="179888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dirty="0"/>
              <a:t>https://jamboard.google.com/d/1ldrb8xZ7bjR_EY68jfB1ehzR8KI9ULzdpVKE4i-T7bc/edit?usp=sharing</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dirty="0"/>
              <a:t>https://jamboard.google.com/d/1Pke9wMU-3xEhYn1UC-VNfo5nUtluJWfzaYk5ijTBdHw/edit?usp=sharing</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dirty="0"/>
              <a:t>https://jamboard.google.com/d/1Kj200BEGJBzxd5DJ7Tz85tq3QzzrYZqymwCDbs00UXc/edit?usp=sharing</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6/15/2024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6/15/2024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b58@email.sc.edu" TargetMode="External"/><Relationship Id="rId2" Type="http://schemas.openxmlformats.org/officeDocument/2006/relationships/hyperlink" Target="mailto:Lboyle@jths.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2.svg"/></Relationships>
</file>

<file path=ppt/slides/_rels/slide15.xml.rels><?xml version="1.0" encoding="UTF-8" standalone="yes"?>
<Relationships xmlns="http://schemas.openxmlformats.org/package/2006/relationships"><Relationship Id="rId3" Type="http://schemas.openxmlformats.org/officeDocument/2006/relationships/hyperlink" Target="https://doi.org/10.3102/00028312032003465" TargetMode="External"/><Relationship Id="rId2" Type="http://schemas.openxmlformats.org/officeDocument/2006/relationships/hyperlink" Target="https://doi.org/10.1037/0022-0663.78.3.210"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sv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2.sv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94537"/>
            <a:chOff x="0" y="0"/>
            <a:chExt cx="24384000" cy="13726049"/>
          </a:xfrm>
        </p:grpSpPr>
        <p:grpSp>
          <p:nvGrpSpPr>
            <p:cNvPr id="3" name="Group 3"/>
            <p:cNvGrpSpPr/>
            <p:nvPr/>
          </p:nvGrpSpPr>
          <p:grpSpPr>
            <a:xfrm>
              <a:off x="0" y="0"/>
              <a:ext cx="4069955" cy="6863025"/>
              <a:chOff x="0" y="0"/>
              <a:chExt cx="1913890" cy="3227327"/>
            </a:xfrm>
          </p:grpSpPr>
          <p:sp>
            <p:nvSpPr>
              <p:cNvPr id="4" name="Freeform 4"/>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F0C600"/>
              </a:solidFill>
            </p:spPr>
            <p:txBody>
              <a:bodyPr/>
              <a:lstStyle/>
              <a:p>
                <a:endParaRPr lang="en-US"/>
              </a:p>
            </p:txBody>
          </p:sp>
        </p:grpSp>
        <p:grpSp>
          <p:nvGrpSpPr>
            <p:cNvPr id="5" name="Group 5"/>
            <p:cNvGrpSpPr/>
            <p:nvPr/>
          </p:nvGrpSpPr>
          <p:grpSpPr>
            <a:xfrm>
              <a:off x="0" y="6863025"/>
              <a:ext cx="4069955" cy="6863025"/>
              <a:chOff x="0" y="0"/>
              <a:chExt cx="1913890" cy="3227327"/>
            </a:xfrm>
          </p:grpSpPr>
          <p:sp>
            <p:nvSpPr>
              <p:cNvPr id="6" name="Freeform 6"/>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F0C600">
                  <a:alpha val="60000"/>
                </a:srgbClr>
              </a:solidFill>
            </p:spPr>
            <p:txBody>
              <a:bodyPr/>
              <a:lstStyle/>
              <a:p>
                <a:endParaRPr lang="en-US"/>
              </a:p>
            </p:txBody>
          </p:sp>
        </p:grpSp>
        <p:grpSp>
          <p:nvGrpSpPr>
            <p:cNvPr id="7" name="Group 7"/>
            <p:cNvGrpSpPr/>
            <p:nvPr/>
          </p:nvGrpSpPr>
          <p:grpSpPr>
            <a:xfrm>
              <a:off x="4069955" y="0"/>
              <a:ext cx="4069955" cy="6863025"/>
              <a:chOff x="0" y="0"/>
              <a:chExt cx="1913890" cy="3227327"/>
            </a:xfrm>
          </p:grpSpPr>
          <p:sp>
            <p:nvSpPr>
              <p:cNvPr id="8" name="Freeform 8"/>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EA6045"/>
              </a:solidFill>
            </p:spPr>
            <p:txBody>
              <a:bodyPr/>
              <a:lstStyle/>
              <a:p>
                <a:endParaRPr lang="en-US"/>
              </a:p>
            </p:txBody>
          </p:sp>
        </p:grpSp>
        <p:grpSp>
          <p:nvGrpSpPr>
            <p:cNvPr id="9" name="Group 9"/>
            <p:cNvGrpSpPr/>
            <p:nvPr/>
          </p:nvGrpSpPr>
          <p:grpSpPr>
            <a:xfrm>
              <a:off x="4069955" y="6863025"/>
              <a:ext cx="4069955" cy="6863025"/>
              <a:chOff x="0" y="0"/>
              <a:chExt cx="1913890" cy="3227327"/>
            </a:xfrm>
          </p:grpSpPr>
          <p:sp>
            <p:nvSpPr>
              <p:cNvPr id="10" name="Freeform 10"/>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EA6045">
                  <a:alpha val="60000"/>
                </a:srgbClr>
              </a:solidFill>
            </p:spPr>
            <p:txBody>
              <a:bodyPr/>
              <a:lstStyle/>
              <a:p>
                <a:endParaRPr lang="en-US"/>
              </a:p>
            </p:txBody>
          </p:sp>
        </p:grpSp>
        <p:grpSp>
          <p:nvGrpSpPr>
            <p:cNvPr id="11" name="Group 11"/>
            <p:cNvGrpSpPr/>
            <p:nvPr/>
          </p:nvGrpSpPr>
          <p:grpSpPr>
            <a:xfrm>
              <a:off x="8139910" y="0"/>
              <a:ext cx="4061022" cy="6863025"/>
              <a:chOff x="0" y="0"/>
              <a:chExt cx="1913890" cy="3234425"/>
            </a:xfrm>
          </p:grpSpPr>
          <p:sp>
            <p:nvSpPr>
              <p:cNvPr id="12" name="Freeform 12"/>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85A5CC"/>
              </a:solidFill>
            </p:spPr>
            <p:txBody>
              <a:bodyPr/>
              <a:lstStyle/>
              <a:p>
                <a:endParaRPr lang="en-US"/>
              </a:p>
            </p:txBody>
          </p:sp>
        </p:grpSp>
        <p:grpSp>
          <p:nvGrpSpPr>
            <p:cNvPr id="13" name="Group 13"/>
            <p:cNvGrpSpPr/>
            <p:nvPr/>
          </p:nvGrpSpPr>
          <p:grpSpPr>
            <a:xfrm>
              <a:off x="8139910" y="6863025"/>
              <a:ext cx="4061022" cy="6863025"/>
              <a:chOff x="0" y="0"/>
              <a:chExt cx="1913890" cy="3234425"/>
            </a:xfrm>
          </p:grpSpPr>
          <p:sp>
            <p:nvSpPr>
              <p:cNvPr id="14" name="Freeform 14"/>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85A5CC">
                  <a:alpha val="60000"/>
                </a:srgbClr>
              </a:solidFill>
            </p:spPr>
            <p:txBody>
              <a:bodyPr/>
              <a:lstStyle/>
              <a:p>
                <a:endParaRPr lang="en-US"/>
              </a:p>
            </p:txBody>
          </p:sp>
        </p:grpSp>
        <p:grpSp>
          <p:nvGrpSpPr>
            <p:cNvPr id="15" name="Group 15"/>
            <p:cNvGrpSpPr/>
            <p:nvPr/>
          </p:nvGrpSpPr>
          <p:grpSpPr>
            <a:xfrm>
              <a:off x="12200933" y="0"/>
              <a:ext cx="4061022" cy="6863025"/>
              <a:chOff x="0" y="0"/>
              <a:chExt cx="1913890" cy="3234425"/>
            </a:xfrm>
          </p:grpSpPr>
          <p:sp>
            <p:nvSpPr>
              <p:cNvPr id="16" name="Freeform 16"/>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4A6491"/>
              </a:solidFill>
            </p:spPr>
            <p:txBody>
              <a:bodyPr/>
              <a:lstStyle/>
              <a:p>
                <a:endParaRPr lang="en-US"/>
              </a:p>
            </p:txBody>
          </p:sp>
        </p:grpSp>
        <p:grpSp>
          <p:nvGrpSpPr>
            <p:cNvPr id="17" name="Group 17"/>
            <p:cNvGrpSpPr/>
            <p:nvPr/>
          </p:nvGrpSpPr>
          <p:grpSpPr>
            <a:xfrm>
              <a:off x="12200933" y="6863025"/>
              <a:ext cx="4061022" cy="6863025"/>
              <a:chOff x="0" y="0"/>
              <a:chExt cx="1913890" cy="3234425"/>
            </a:xfrm>
          </p:grpSpPr>
          <p:sp>
            <p:nvSpPr>
              <p:cNvPr id="18" name="Freeform 18"/>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4A6491">
                  <a:alpha val="60000"/>
                </a:srgbClr>
              </a:solidFill>
            </p:spPr>
            <p:txBody>
              <a:bodyPr/>
              <a:lstStyle/>
              <a:p>
                <a:endParaRPr lang="en-US"/>
              </a:p>
            </p:txBody>
          </p:sp>
        </p:grpSp>
        <p:grpSp>
          <p:nvGrpSpPr>
            <p:cNvPr id="19" name="Group 19"/>
            <p:cNvGrpSpPr/>
            <p:nvPr/>
          </p:nvGrpSpPr>
          <p:grpSpPr>
            <a:xfrm>
              <a:off x="16261955" y="0"/>
              <a:ext cx="4061022" cy="6863025"/>
              <a:chOff x="0" y="0"/>
              <a:chExt cx="1913890" cy="3234425"/>
            </a:xfrm>
          </p:grpSpPr>
          <p:sp>
            <p:nvSpPr>
              <p:cNvPr id="20" name="Freeform 20"/>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91C46C"/>
              </a:solidFill>
            </p:spPr>
            <p:txBody>
              <a:bodyPr/>
              <a:lstStyle/>
              <a:p>
                <a:endParaRPr lang="en-US"/>
              </a:p>
            </p:txBody>
          </p:sp>
        </p:grpSp>
        <p:grpSp>
          <p:nvGrpSpPr>
            <p:cNvPr id="21" name="Group 21"/>
            <p:cNvGrpSpPr/>
            <p:nvPr/>
          </p:nvGrpSpPr>
          <p:grpSpPr>
            <a:xfrm>
              <a:off x="16261955" y="6863025"/>
              <a:ext cx="4061022" cy="6863025"/>
              <a:chOff x="0" y="0"/>
              <a:chExt cx="1913890" cy="3234425"/>
            </a:xfrm>
          </p:grpSpPr>
          <p:sp>
            <p:nvSpPr>
              <p:cNvPr id="22" name="Freeform 22"/>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91C46C">
                  <a:alpha val="60000"/>
                </a:srgbClr>
              </a:solidFill>
            </p:spPr>
            <p:txBody>
              <a:bodyPr/>
              <a:lstStyle/>
              <a:p>
                <a:endParaRPr lang="en-US"/>
              </a:p>
            </p:txBody>
          </p:sp>
        </p:grpSp>
        <p:grpSp>
          <p:nvGrpSpPr>
            <p:cNvPr id="23" name="Group 23"/>
            <p:cNvGrpSpPr/>
            <p:nvPr/>
          </p:nvGrpSpPr>
          <p:grpSpPr>
            <a:xfrm>
              <a:off x="20322978" y="0"/>
              <a:ext cx="4061022" cy="6863025"/>
              <a:chOff x="0" y="0"/>
              <a:chExt cx="1913890" cy="3234425"/>
            </a:xfrm>
          </p:grpSpPr>
          <p:sp>
            <p:nvSpPr>
              <p:cNvPr id="24" name="Freeform 24"/>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287D7D"/>
              </a:solidFill>
            </p:spPr>
            <p:txBody>
              <a:bodyPr/>
              <a:lstStyle/>
              <a:p>
                <a:endParaRPr lang="en-US"/>
              </a:p>
            </p:txBody>
          </p:sp>
        </p:grpSp>
        <p:grpSp>
          <p:nvGrpSpPr>
            <p:cNvPr id="25" name="Group 25"/>
            <p:cNvGrpSpPr/>
            <p:nvPr/>
          </p:nvGrpSpPr>
          <p:grpSpPr>
            <a:xfrm>
              <a:off x="20322978" y="6863025"/>
              <a:ext cx="4061022" cy="6863025"/>
              <a:chOff x="0" y="0"/>
              <a:chExt cx="1913890" cy="3234425"/>
            </a:xfrm>
          </p:grpSpPr>
          <p:sp>
            <p:nvSpPr>
              <p:cNvPr id="26" name="Freeform 26"/>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287D7D">
                  <a:alpha val="60000"/>
                </a:srgbClr>
              </a:solidFill>
            </p:spPr>
            <p:txBody>
              <a:bodyPr/>
              <a:lstStyle/>
              <a:p>
                <a:endParaRPr lang="en-US"/>
              </a:p>
            </p:txBody>
          </p:sp>
        </p:grpSp>
      </p:grpSp>
      <p:grpSp>
        <p:nvGrpSpPr>
          <p:cNvPr id="27" name="Group 27"/>
          <p:cNvGrpSpPr/>
          <p:nvPr/>
        </p:nvGrpSpPr>
        <p:grpSpPr>
          <a:xfrm>
            <a:off x="1028700" y="1028700"/>
            <a:ext cx="16230600" cy="8229600"/>
            <a:chOff x="0" y="0"/>
            <a:chExt cx="3774616" cy="1913890"/>
          </a:xfrm>
        </p:grpSpPr>
        <p:sp>
          <p:nvSpPr>
            <p:cNvPr id="28" name="Freeform 28"/>
            <p:cNvSpPr/>
            <p:nvPr/>
          </p:nvSpPr>
          <p:spPr>
            <a:xfrm>
              <a:off x="0" y="0"/>
              <a:ext cx="3774617" cy="1913890"/>
            </a:xfrm>
            <a:custGeom>
              <a:avLst/>
              <a:gdLst/>
              <a:ahLst/>
              <a:cxnLst/>
              <a:rect l="l" t="t" r="r" b="b"/>
              <a:pathLst>
                <a:path w="3774617" h="1913890">
                  <a:moveTo>
                    <a:pt x="0" y="0"/>
                  </a:moveTo>
                  <a:lnTo>
                    <a:pt x="3774617" y="0"/>
                  </a:lnTo>
                  <a:lnTo>
                    <a:pt x="3774617" y="1913890"/>
                  </a:lnTo>
                  <a:lnTo>
                    <a:pt x="0" y="1913890"/>
                  </a:lnTo>
                  <a:close/>
                </a:path>
              </a:pathLst>
            </a:custGeom>
            <a:solidFill>
              <a:srgbClr val="FFFFFF"/>
            </a:solidFill>
          </p:spPr>
          <p:txBody>
            <a:bodyPr/>
            <a:lstStyle/>
            <a:p>
              <a:endParaRPr lang="en-US"/>
            </a:p>
          </p:txBody>
        </p:sp>
      </p:grpSp>
      <p:grpSp>
        <p:nvGrpSpPr>
          <p:cNvPr id="29" name="Group 29"/>
          <p:cNvGrpSpPr/>
          <p:nvPr/>
        </p:nvGrpSpPr>
        <p:grpSpPr>
          <a:xfrm>
            <a:off x="3056926" y="4372618"/>
            <a:ext cx="12174148" cy="2421933"/>
            <a:chOff x="0" y="38100"/>
            <a:chExt cx="16232197" cy="3229246"/>
          </a:xfrm>
        </p:grpSpPr>
        <p:sp>
          <p:nvSpPr>
            <p:cNvPr id="30" name="TextBox 30"/>
            <p:cNvSpPr txBox="1"/>
            <p:nvPr/>
          </p:nvSpPr>
          <p:spPr>
            <a:xfrm>
              <a:off x="0" y="38100"/>
              <a:ext cx="16232197" cy="973667"/>
            </a:xfrm>
            <a:prstGeom prst="rect">
              <a:avLst/>
            </a:prstGeom>
          </p:spPr>
          <p:txBody>
            <a:bodyPr lIns="0" tIns="0" rIns="0" bIns="0" rtlCol="0" anchor="t">
              <a:spAutoFit/>
            </a:bodyPr>
            <a:lstStyle/>
            <a:p>
              <a:pPr algn="ctr">
                <a:lnSpc>
                  <a:spcPts val="5500"/>
                </a:lnSpc>
              </a:pPr>
              <a:r>
                <a:rPr lang="en-US" sz="5000">
                  <a:solidFill>
                    <a:srgbClr val="3B3838"/>
                  </a:solidFill>
                  <a:latin typeface="Open Sans Extra Bold"/>
                </a:rPr>
                <a:t>WE DON’T TALK ABOUT GRADING</a:t>
              </a:r>
            </a:p>
          </p:txBody>
        </p:sp>
        <p:sp>
          <p:nvSpPr>
            <p:cNvPr id="31" name="TextBox 31"/>
            <p:cNvSpPr txBox="1"/>
            <p:nvPr/>
          </p:nvSpPr>
          <p:spPr>
            <a:xfrm>
              <a:off x="0" y="1420685"/>
              <a:ext cx="16232197" cy="1846661"/>
            </a:xfrm>
            <a:prstGeom prst="rect">
              <a:avLst/>
            </a:prstGeom>
          </p:spPr>
          <p:txBody>
            <a:bodyPr lIns="0" tIns="0" rIns="0" bIns="0" rtlCol="0" anchor="t">
              <a:spAutoFit/>
            </a:bodyPr>
            <a:lstStyle/>
            <a:p>
              <a:pPr algn="ctr">
                <a:lnSpc>
                  <a:spcPts val="3600"/>
                </a:lnSpc>
              </a:pPr>
              <a:r>
                <a:rPr lang="en-US" sz="3000" dirty="0">
                  <a:solidFill>
                    <a:srgbClr val="3B3838"/>
                  </a:solidFill>
                  <a:latin typeface="Open Sans Condensed"/>
                </a:rPr>
                <a:t>LAURA BOYLE, ED.D</a:t>
              </a:r>
            </a:p>
            <a:p>
              <a:pPr algn="ctr">
                <a:lnSpc>
                  <a:spcPts val="3600"/>
                </a:lnSpc>
              </a:pPr>
              <a:r>
                <a:rPr lang="en-US" sz="3000" dirty="0">
                  <a:solidFill>
                    <a:srgbClr val="3B3838"/>
                  </a:solidFill>
                  <a:latin typeface="Open Sans Condensed"/>
                  <a:hlinkClick r:id="rId2"/>
                </a:rPr>
                <a:t>Lboyle@jths.org</a:t>
              </a:r>
              <a:endParaRPr lang="en-US" sz="3000" dirty="0">
                <a:solidFill>
                  <a:srgbClr val="3B3838"/>
                </a:solidFill>
                <a:latin typeface="Open Sans Condensed"/>
              </a:endParaRPr>
            </a:p>
            <a:p>
              <a:pPr algn="ctr">
                <a:lnSpc>
                  <a:spcPts val="3600"/>
                </a:lnSpc>
              </a:pPr>
              <a:r>
                <a:rPr lang="en-US" sz="3000">
                  <a:solidFill>
                    <a:srgbClr val="3B3838"/>
                  </a:solidFill>
                  <a:latin typeface="Open Sans Condensed"/>
                  <a:hlinkClick r:id="rId3"/>
                </a:rPr>
                <a:t>Lb58@email.sc.edu</a:t>
              </a:r>
              <a:r>
                <a:rPr lang="en-US" sz="3000">
                  <a:solidFill>
                    <a:srgbClr val="3B3838"/>
                  </a:solidFill>
                  <a:latin typeface="Open Sans Condensed"/>
                </a:rPr>
                <a:t> </a:t>
              </a: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1466945" y="3180496"/>
            <a:ext cx="1950462" cy="0"/>
          </a:xfrm>
          <a:prstGeom prst="line">
            <a:avLst/>
          </a:prstGeom>
          <a:ln w="66675" cap="flat">
            <a:solidFill>
              <a:srgbClr val="EA6045"/>
            </a:solidFill>
            <a:prstDash val="solid"/>
            <a:headEnd type="none" w="sm" len="sm"/>
            <a:tailEnd type="none" w="sm" len="sm"/>
          </a:ln>
        </p:spPr>
        <p:txBody>
          <a:bodyPr/>
          <a:lstStyle/>
          <a:p>
            <a:endParaRPr lang="en-US"/>
          </a:p>
        </p:txBody>
      </p:sp>
      <p:sp>
        <p:nvSpPr>
          <p:cNvPr id="3" name="TextBox 3"/>
          <p:cNvSpPr txBox="1"/>
          <p:nvPr/>
        </p:nvSpPr>
        <p:spPr>
          <a:xfrm>
            <a:off x="1423807" y="2110348"/>
            <a:ext cx="3209368" cy="720725"/>
          </a:xfrm>
          <a:prstGeom prst="rect">
            <a:avLst/>
          </a:prstGeom>
        </p:spPr>
        <p:txBody>
          <a:bodyPr lIns="0" tIns="0" rIns="0" bIns="0" rtlCol="0" anchor="t">
            <a:spAutoFit/>
          </a:bodyPr>
          <a:lstStyle/>
          <a:p>
            <a:pPr algn="l">
              <a:lnSpc>
                <a:spcPts val="5500"/>
              </a:lnSpc>
            </a:pPr>
            <a:r>
              <a:rPr lang="en-US" sz="5000">
                <a:solidFill>
                  <a:srgbClr val="3B3838"/>
                </a:solidFill>
                <a:latin typeface="Open Sans Extra Bold"/>
              </a:rPr>
              <a:t>CONT.</a:t>
            </a:r>
          </a:p>
        </p:txBody>
      </p:sp>
      <p:sp>
        <p:nvSpPr>
          <p:cNvPr id="4" name="TextBox 4"/>
          <p:cNvSpPr txBox="1"/>
          <p:nvPr/>
        </p:nvSpPr>
        <p:spPr>
          <a:xfrm>
            <a:off x="6012221" y="3249528"/>
            <a:ext cx="4761779" cy="2164715"/>
          </a:xfrm>
          <a:prstGeom prst="rect">
            <a:avLst/>
          </a:prstGeom>
        </p:spPr>
        <p:txBody>
          <a:bodyPr lIns="0" tIns="0" rIns="0" bIns="0" rtlCol="0" anchor="t">
            <a:spAutoFit/>
          </a:bodyPr>
          <a:lstStyle/>
          <a:p>
            <a:pPr algn="l">
              <a:lnSpc>
                <a:spcPts val="3520"/>
              </a:lnSpc>
            </a:pPr>
            <a:r>
              <a:rPr lang="en-US" sz="2200" dirty="0">
                <a:solidFill>
                  <a:srgbClr val="3B3838"/>
                </a:solidFill>
                <a:latin typeface="Open Sans 1 Bold"/>
              </a:rPr>
              <a:t>Plan ahead for one retake day</a:t>
            </a:r>
            <a:r>
              <a:rPr lang="en-US" sz="2200" dirty="0">
                <a:solidFill>
                  <a:srgbClr val="3B3838"/>
                </a:solidFill>
                <a:latin typeface="Open Sans 1"/>
              </a:rPr>
              <a:t> for each unit assessment to occur during class time after students receive their retake practice work (Feldman, 2019; </a:t>
            </a:r>
            <a:r>
              <a:rPr lang="en-US" sz="2200" dirty="0" err="1">
                <a:solidFill>
                  <a:srgbClr val="3B3838"/>
                </a:solidFill>
                <a:latin typeface="Open Sans 1"/>
              </a:rPr>
              <a:t>Iamarino</a:t>
            </a:r>
            <a:r>
              <a:rPr lang="en-US" sz="2200" dirty="0">
                <a:solidFill>
                  <a:srgbClr val="3B3838"/>
                </a:solidFill>
                <a:latin typeface="Open Sans 1"/>
              </a:rPr>
              <a:t>, 2014).</a:t>
            </a:r>
          </a:p>
        </p:txBody>
      </p:sp>
      <p:sp>
        <p:nvSpPr>
          <p:cNvPr id="5" name="TextBox 5"/>
          <p:cNvSpPr txBox="1"/>
          <p:nvPr/>
        </p:nvSpPr>
        <p:spPr>
          <a:xfrm>
            <a:off x="12102414" y="3249528"/>
            <a:ext cx="4761779" cy="2204834"/>
          </a:xfrm>
          <a:prstGeom prst="rect">
            <a:avLst/>
          </a:prstGeom>
        </p:spPr>
        <p:txBody>
          <a:bodyPr lIns="0" tIns="0" rIns="0" bIns="0" rtlCol="0" anchor="t">
            <a:spAutoFit/>
          </a:bodyPr>
          <a:lstStyle/>
          <a:p>
            <a:pPr algn="l">
              <a:lnSpc>
                <a:spcPts val="3520"/>
              </a:lnSpc>
            </a:pPr>
            <a:r>
              <a:rPr lang="en-US" sz="2200" dirty="0">
                <a:solidFill>
                  <a:srgbClr val="3B3838"/>
                </a:solidFill>
                <a:latin typeface="Open Sans 1 Bold"/>
              </a:rPr>
              <a:t>Do not assign homework. </a:t>
            </a:r>
            <a:r>
              <a:rPr lang="en-US" sz="2200" dirty="0">
                <a:solidFill>
                  <a:srgbClr val="3B3838"/>
                </a:solidFill>
                <a:latin typeface="Open Sans 1"/>
              </a:rPr>
              <a:t>Instead, courses are structured so that students have time during the class period to complete the necessary work (Feldman, 2019).</a:t>
            </a:r>
          </a:p>
        </p:txBody>
      </p:sp>
      <p:sp>
        <p:nvSpPr>
          <p:cNvPr id="6" name="TextBox 6"/>
          <p:cNvSpPr txBox="1"/>
          <p:nvPr/>
        </p:nvSpPr>
        <p:spPr>
          <a:xfrm>
            <a:off x="6012221" y="6902842"/>
            <a:ext cx="4761779" cy="3041015"/>
          </a:xfrm>
          <a:prstGeom prst="rect">
            <a:avLst/>
          </a:prstGeom>
        </p:spPr>
        <p:txBody>
          <a:bodyPr lIns="0" tIns="0" rIns="0" bIns="0" rtlCol="0" anchor="t">
            <a:spAutoFit/>
          </a:bodyPr>
          <a:lstStyle/>
          <a:p>
            <a:pPr algn="l">
              <a:lnSpc>
                <a:spcPts val="3520"/>
              </a:lnSpc>
            </a:pPr>
            <a:r>
              <a:rPr lang="en-US" sz="2200">
                <a:solidFill>
                  <a:srgbClr val="3B3838"/>
                </a:solidFill>
                <a:latin typeface="Open Sans 1 Bold"/>
              </a:rPr>
              <a:t>Ungraded formative assessments</a:t>
            </a:r>
            <a:r>
              <a:rPr lang="en-US" sz="2200">
                <a:solidFill>
                  <a:srgbClr val="3B3838"/>
                </a:solidFill>
                <a:latin typeface="Open Sans 1"/>
              </a:rPr>
              <a:t> are given to students prior to summative assessments. These formative assessments are only used to provide students with feedback on their learning (Iamarino, 2014).</a:t>
            </a:r>
          </a:p>
        </p:txBody>
      </p:sp>
      <p:sp>
        <p:nvSpPr>
          <p:cNvPr id="7" name="TextBox 7"/>
          <p:cNvSpPr txBox="1"/>
          <p:nvPr/>
        </p:nvSpPr>
        <p:spPr>
          <a:xfrm>
            <a:off x="12102414" y="6902842"/>
            <a:ext cx="4761779" cy="1288415"/>
          </a:xfrm>
          <a:prstGeom prst="rect">
            <a:avLst/>
          </a:prstGeom>
        </p:spPr>
        <p:txBody>
          <a:bodyPr lIns="0" tIns="0" rIns="0" bIns="0" rtlCol="0" anchor="t">
            <a:spAutoFit/>
          </a:bodyPr>
          <a:lstStyle/>
          <a:p>
            <a:pPr algn="l">
              <a:lnSpc>
                <a:spcPts val="3520"/>
              </a:lnSpc>
            </a:pPr>
            <a:r>
              <a:rPr lang="en-US" sz="2200">
                <a:solidFill>
                  <a:srgbClr val="3B3838"/>
                </a:solidFill>
                <a:latin typeface="Open Sans 1 Bold"/>
              </a:rPr>
              <a:t>Students are given rubrics </a:t>
            </a:r>
            <a:r>
              <a:rPr lang="en-US" sz="2200">
                <a:solidFill>
                  <a:srgbClr val="3B3838"/>
                </a:solidFill>
                <a:latin typeface="Open Sans 1"/>
              </a:rPr>
              <a:t>for all summative projects and labs (Feldman, 2019).</a:t>
            </a:r>
          </a:p>
        </p:txBody>
      </p:sp>
      <p:grpSp>
        <p:nvGrpSpPr>
          <p:cNvPr id="8" name="Group 8"/>
          <p:cNvGrpSpPr/>
          <p:nvPr/>
        </p:nvGrpSpPr>
        <p:grpSpPr>
          <a:xfrm>
            <a:off x="6012221" y="2230280"/>
            <a:ext cx="866410" cy="620935"/>
            <a:chOff x="0" y="0"/>
            <a:chExt cx="1155214" cy="827914"/>
          </a:xfrm>
        </p:grpSpPr>
        <p:grpSp>
          <p:nvGrpSpPr>
            <p:cNvPr id="9" name="Group 9"/>
            <p:cNvGrpSpPr/>
            <p:nvPr/>
          </p:nvGrpSpPr>
          <p:grpSpPr>
            <a:xfrm>
              <a:off x="0" y="0"/>
              <a:ext cx="1155214" cy="827914"/>
              <a:chOff x="0" y="0"/>
              <a:chExt cx="968037" cy="693768"/>
            </a:xfrm>
          </p:grpSpPr>
          <p:sp>
            <p:nvSpPr>
              <p:cNvPr id="10" name="Freeform 10"/>
              <p:cNvSpPr/>
              <p:nvPr/>
            </p:nvSpPr>
            <p:spPr>
              <a:xfrm>
                <a:off x="0" y="0"/>
                <a:ext cx="968037" cy="693769"/>
              </a:xfrm>
              <a:custGeom>
                <a:avLst/>
                <a:gdLst/>
                <a:ahLst/>
                <a:cxnLst/>
                <a:rect l="l" t="t" r="r" b="b"/>
                <a:pathLst>
                  <a:path w="968037" h="693769">
                    <a:moveTo>
                      <a:pt x="843577" y="693768"/>
                    </a:moveTo>
                    <a:lnTo>
                      <a:pt x="124460" y="693768"/>
                    </a:lnTo>
                    <a:cubicBezTo>
                      <a:pt x="55880" y="693768"/>
                      <a:pt x="0" y="637889"/>
                      <a:pt x="0" y="569308"/>
                    </a:cubicBezTo>
                    <a:lnTo>
                      <a:pt x="0" y="124460"/>
                    </a:lnTo>
                    <a:cubicBezTo>
                      <a:pt x="0" y="55880"/>
                      <a:pt x="55880" y="0"/>
                      <a:pt x="124460" y="0"/>
                    </a:cubicBezTo>
                    <a:lnTo>
                      <a:pt x="843577" y="0"/>
                    </a:lnTo>
                    <a:cubicBezTo>
                      <a:pt x="912157" y="0"/>
                      <a:pt x="968037" y="55880"/>
                      <a:pt x="968037" y="124460"/>
                    </a:cubicBezTo>
                    <a:lnTo>
                      <a:pt x="968037" y="569309"/>
                    </a:lnTo>
                    <a:cubicBezTo>
                      <a:pt x="968037" y="637889"/>
                      <a:pt x="912157" y="693769"/>
                      <a:pt x="843577" y="693769"/>
                    </a:cubicBezTo>
                    <a:close/>
                  </a:path>
                </a:pathLst>
              </a:custGeom>
              <a:solidFill>
                <a:srgbClr val="F0C600"/>
              </a:solidFill>
            </p:spPr>
            <p:txBody>
              <a:bodyPr/>
              <a:lstStyle/>
              <a:p>
                <a:endParaRPr lang="en-US"/>
              </a:p>
            </p:txBody>
          </p:sp>
        </p:grpSp>
        <p:sp>
          <p:nvSpPr>
            <p:cNvPr id="11" name="TextBox 11"/>
            <p:cNvSpPr txBox="1"/>
            <p:nvPr/>
          </p:nvSpPr>
          <p:spPr>
            <a:xfrm>
              <a:off x="0" y="158476"/>
              <a:ext cx="1155214" cy="539536"/>
            </a:xfrm>
            <a:prstGeom prst="rect">
              <a:avLst/>
            </a:prstGeom>
          </p:spPr>
          <p:txBody>
            <a:bodyPr lIns="0" tIns="0" rIns="0" bIns="0" rtlCol="0" anchor="t">
              <a:spAutoFit/>
            </a:bodyPr>
            <a:lstStyle/>
            <a:p>
              <a:pPr algn="ctr">
                <a:lnSpc>
                  <a:spcPts val="3079"/>
                </a:lnSpc>
              </a:pPr>
              <a:r>
                <a:rPr lang="en-US" sz="2799">
                  <a:solidFill>
                    <a:srgbClr val="FFFFFF"/>
                  </a:solidFill>
                  <a:latin typeface="Open Sans Extra Bold"/>
                </a:rPr>
                <a:t>4.</a:t>
              </a:r>
            </a:p>
          </p:txBody>
        </p:sp>
      </p:grpSp>
      <p:grpSp>
        <p:nvGrpSpPr>
          <p:cNvPr id="12" name="Group 12"/>
          <p:cNvGrpSpPr/>
          <p:nvPr/>
        </p:nvGrpSpPr>
        <p:grpSpPr>
          <a:xfrm>
            <a:off x="12102414" y="2230280"/>
            <a:ext cx="889140" cy="620935"/>
            <a:chOff x="0" y="0"/>
            <a:chExt cx="1185520" cy="827914"/>
          </a:xfrm>
        </p:grpSpPr>
        <p:grpSp>
          <p:nvGrpSpPr>
            <p:cNvPr id="13" name="Group 13"/>
            <p:cNvGrpSpPr/>
            <p:nvPr/>
          </p:nvGrpSpPr>
          <p:grpSpPr>
            <a:xfrm>
              <a:off x="0" y="0"/>
              <a:ext cx="1185520" cy="827914"/>
              <a:chOff x="0" y="0"/>
              <a:chExt cx="993432" cy="693768"/>
            </a:xfrm>
          </p:grpSpPr>
          <p:sp>
            <p:nvSpPr>
              <p:cNvPr id="14" name="Freeform 14"/>
              <p:cNvSpPr/>
              <p:nvPr/>
            </p:nvSpPr>
            <p:spPr>
              <a:xfrm>
                <a:off x="0" y="0"/>
                <a:ext cx="993432" cy="693769"/>
              </a:xfrm>
              <a:custGeom>
                <a:avLst/>
                <a:gdLst/>
                <a:ahLst/>
                <a:cxnLst/>
                <a:rect l="l" t="t" r="r" b="b"/>
                <a:pathLst>
                  <a:path w="993432" h="693769">
                    <a:moveTo>
                      <a:pt x="868972" y="693768"/>
                    </a:moveTo>
                    <a:lnTo>
                      <a:pt x="124460" y="693768"/>
                    </a:lnTo>
                    <a:cubicBezTo>
                      <a:pt x="55880" y="693768"/>
                      <a:pt x="0" y="637889"/>
                      <a:pt x="0" y="569308"/>
                    </a:cubicBezTo>
                    <a:lnTo>
                      <a:pt x="0" y="124460"/>
                    </a:lnTo>
                    <a:cubicBezTo>
                      <a:pt x="0" y="55880"/>
                      <a:pt x="55880" y="0"/>
                      <a:pt x="124460" y="0"/>
                    </a:cubicBezTo>
                    <a:lnTo>
                      <a:pt x="868972" y="0"/>
                    </a:lnTo>
                    <a:cubicBezTo>
                      <a:pt x="937552" y="0"/>
                      <a:pt x="993432" y="55880"/>
                      <a:pt x="993432" y="124460"/>
                    </a:cubicBezTo>
                    <a:lnTo>
                      <a:pt x="993432" y="569309"/>
                    </a:lnTo>
                    <a:cubicBezTo>
                      <a:pt x="993432" y="637889"/>
                      <a:pt x="937552" y="693769"/>
                      <a:pt x="868972" y="693769"/>
                    </a:cubicBezTo>
                    <a:close/>
                  </a:path>
                </a:pathLst>
              </a:custGeom>
              <a:solidFill>
                <a:srgbClr val="287D7D"/>
              </a:solidFill>
            </p:spPr>
            <p:txBody>
              <a:bodyPr/>
              <a:lstStyle/>
              <a:p>
                <a:endParaRPr lang="en-US"/>
              </a:p>
            </p:txBody>
          </p:sp>
        </p:grpSp>
        <p:sp>
          <p:nvSpPr>
            <p:cNvPr id="15" name="TextBox 15"/>
            <p:cNvSpPr txBox="1"/>
            <p:nvPr/>
          </p:nvSpPr>
          <p:spPr>
            <a:xfrm>
              <a:off x="0" y="158476"/>
              <a:ext cx="1185520" cy="539536"/>
            </a:xfrm>
            <a:prstGeom prst="rect">
              <a:avLst/>
            </a:prstGeom>
          </p:spPr>
          <p:txBody>
            <a:bodyPr lIns="0" tIns="0" rIns="0" bIns="0" rtlCol="0" anchor="t">
              <a:spAutoFit/>
            </a:bodyPr>
            <a:lstStyle/>
            <a:p>
              <a:pPr algn="ctr">
                <a:lnSpc>
                  <a:spcPts val="3079"/>
                </a:lnSpc>
              </a:pPr>
              <a:r>
                <a:rPr lang="en-US" sz="2799">
                  <a:solidFill>
                    <a:srgbClr val="FFFFFF"/>
                  </a:solidFill>
                  <a:latin typeface="Open Sans Extra Bold"/>
                </a:rPr>
                <a:t>5.</a:t>
              </a:r>
            </a:p>
          </p:txBody>
        </p:sp>
      </p:grpSp>
      <p:grpSp>
        <p:nvGrpSpPr>
          <p:cNvPr id="16" name="Group 16"/>
          <p:cNvGrpSpPr/>
          <p:nvPr/>
        </p:nvGrpSpPr>
        <p:grpSpPr>
          <a:xfrm>
            <a:off x="6012221" y="5883594"/>
            <a:ext cx="866410" cy="620935"/>
            <a:chOff x="0" y="0"/>
            <a:chExt cx="1155214" cy="827914"/>
          </a:xfrm>
        </p:grpSpPr>
        <p:grpSp>
          <p:nvGrpSpPr>
            <p:cNvPr id="17" name="Group 17"/>
            <p:cNvGrpSpPr/>
            <p:nvPr/>
          </p:nvGrpSpPr>
          <p:grpSpPr>
            <a:xfrm>
              <a:off x="0" y="0"/>
              <a:ext cx="1155214" cy="827914"/>
              <a:chOff x="0" y="0"/>
              <a:chExt cx="968037" cy="693768"/>
            </a:xfrm>
          </p:grpSpPr>
          <p:sp>
            <p:nvSpPr>
              <p:cNvPr id="18" name="Freeform 18"/>
              <p:cNvSpPr/>
              <p:nvPr/>
            </p:nvSpPr>
            <p:spPr>
              <a:xfrm>
                <a:off x="0" y="0"/>
                <a:ext cx="968037" cy="693769"/>
              </a:xfrm>
              <a:custGeom>
                <a:avLst/>
                <a:gdLst/>
                <a:ahLst/>
                <a:cxnLst/>
                <a:rect l="l" t="t" r="r" b="b"/>
                <a:pathLst>
                  <a:path w="968037" h="693769">
                    <a:moveTo>
                      <a:pt x="843577" y="693768"/>
                    </a:moveTo>
                    <a:lnTo>
                      <a:pt x="124460" y="693768"/>
                    </a:lnTo>
                    <a:cubicBezTo>
                      <a:pt x="55880" y="693768"/>
                      <a:pt x="0" y="637889"/>
                      <a:pt x="0" y="569308"/>
                    </a:cubicBezTo>
                    <a:lnTo>
                      <a:pt x="0" y="124460"/>
                    </a:lnTo>
                    <a:cubicBezTo>
                      <a:pt x="0" y="55880"/>
                      <a:pt x="55880" y="0"/>
                      <a:pt x="124460" y="0"/>
                    </a:cubicBezTo>
                    <a:lnTo>
                      <a:pt x="843577" y="0"/>
                    </a:lnTo>
                    <a:cubicBezTo>
                      <a:pt x="912157" y="0"/>
                      <a:pt x="968037" y="55880"/>
                      <a:pt x="968037" y="124460"/>
                    </a:cubicBezTo>
                    <a:lnTo>
                      <a:pt x="968037" y="569309"/>
                    </a:lnTo>
                    <a:cubicBezTo>
                      <a:pt x="968037" y="637889"/>
                      <a:pt x="912157" y="693769"/>
                      <a:pt x="843577" y="693769"/>
                    </a:cubicBezTo>
                    <a:close/>
                  </a:path>
                </a:pathLst>
              </a:custGeom>
              <a:solidFill>
                <a:srgbClr val="4A6491"/>
              </a:solidFill>
            </p:spPr>
            <p:txBody>
              <a:bodyPr/>
              <a:lstStyle/>
              <a:p>
                <a:endParaRPr lang="en-US"/>
              </a:p>
            </p:txBody>
          </p:sp>
        </p:grpSp>
        <p:sp>
          <p:nvSpPr>
            <p:cNvPr id="19" name="TextBox 19"/>
            <p:cNvSpPr txBox="1"/>
            <p:nvPr/>
          </p:nvSpPr>
          <p:spPr>
            <a:xfrm>
              <a:off x="0" y="158476"/>
              <a:ext cx="1155214" cy="539536"/>
            </a:xfrm>
            <a:prstGeom prst="rect">
              <a:avLst/>
            </a:prstGeom>
          </p:spPr>
          <p:txBody>
            <a:bodyPr lIns="0" tIns="0" rIns="0" bIns="0" rtlCol="0" anchor="t">
              <a:spAutoFit/>
            </a:bodyPr>
            <a:lstStyle/>
            <a:p>
              <a:pPr algn="ctr">
                <a:lnSpc>
                  <a:spcPts val="3079"/>
                </a:lnSpc>
              </a:pPr>
              <a:r>
                <a:rPr lang="en-US" sz="2799">
                  <a:solidFill>
                    <a:srgbClr val="FFFFFF"/>
                  </a:solidFill>
                  <a:latin typeface="Open Sans Extra Bold"/>
                </a:rPr>
                <a:t>6.</a:t>
              </a:r>
            </a:p>
          </p:txBody>
        </p:sp>
      </p:grpSp>
      <p:grpSp>
        <p:nvGrpSpPr>
          <p:cNvPr id="20" name="Group 20"/>
          <p:cNvGrpSpPr/>
          <p:nvPr/>
        </p:nvGrpSpPr>
        <p:grpSpPr>
          <a:xfrm>
            <a:off x="12102414" y="5883594"/>
            <a:ext cx="889140" cy="620935"/>
            <a:chOff x="0" y="0"/>
            <a:chExt cx="1185520" cy="827914"/>
          </a:xfrm>
        </p:grpSpPr>
        <p:grpSp>
          <p:nvGrpSpPr>
            <p:cNvPr id="21" name="Group 21"/>
            <p:cNvGrpSpPr/>
            <p:nvPr/>
          </p:nvGrpSpPr>
          <p:grpSpPr>
            <a:xfrm>
              <a:off x="0" y="0"/>
              <a:ext cx="1185520" cy="827914"/>
              <a:chOff x="0" y="0"/>
              <a:chExt cx="993432" cy="693768"/>
            </a:xfrm>
          </p:grpSpPr>
          <p:sp>
            <p:nvSpPr>
              <p:cNvPr id="22" name="Freeform 22"/>
              <p:cNvSpPr/>
              <p:nvPr/>
            </p:nvSpPr>
            <p:spPr>
              <a:xfrm>
                <a:off x="0" y="0"/>
                <a:ext cx="993432" cy="693769"/>
              </a:xfrm>
              <a:custGeom>
                <a:avLst/>
                <a:gdLst/>
                <a:ahLst/>
                <a:cxnLst/>
                <a:rect l="l" t="t" r="r" b="b"/>
                <a:pathLst>
                  <a:path w="993432" h="693769">
                    <a:moveTo>
                      <a:pt x="868972" y="693768"/>
                    </a:moveTo>
                    <a:lnTo>
                      <a:pt x="124460" y="693768"/>
                    </a:lnTo>
                    <a:cubicBezTo>
                      <a:pt x="55880" y="693768"/>
                      <a:pt x="0" y="637889"/>
                      <a:pt x="0" y="569308"/>
                    </a:cubicBezTo>
                    <a:lnTo>
                      <a:pt x="0" y="124460"/>
                    </a:lnTo>
                    <a:cubicBezTo>
                      <a:pt x="0" y="55880"/>
                      <a:pt x="55880" y="0"/>
                      <a:pt x="124460" y="0"/>
                    </a:cubicBezTo>
                    <a:lnTo>
                      <a:pt x="868972" y="0"/>
                    </a:lnTo>
                    <a:cubicBezTo>
                      <a:pt x="937552" y="0"/>
                      <a:pt x="993432" y="55880"/>
                      <a:pt x="993432" y="124460"/>
                    </a:cubicBezTo>
                    <a:lnTo>
                      <a:pt x="993432" y="569309"/>
                    </a:lnTo>
                    <a:cubicBezTo>
                      <a:pt x="993432" y="637889"/>
                      <a:pt x="937552" y="693769"/>
                      <a:pt x="868972" y="693769"/>
                    </a:cubicBezTo>
                    <a:close/>
                  </a:path>
                </a:pathLst>
              </a:custGeom>
              <a:solidFill>
                <a:srgbClr val="EA6045"/>
              </a:solidFill>
            </p:spPr>
            <p:txBody>
              <a:bodyPr/>
              <a:lstStyle/>
              <a:p>
                <a:endParaRPr lang="en-US"/>
              </a:p>
            </p:txBody>
          </p:sp>
        </p:grpSp>
        <p:sp>
          <p:nvSpPr>
            <p:cNvPr id="23" name="TextBox 23"/>
            <p:cNvSpPr txBox="1"/>
            <p:nvPr/>
          </p:nvSpPr>
          <p:spPr>
            <a:xfrm>
              <a:off x="0" y="158476"/>
              <a:ext cx="1185520" cy="539536"/>
            </a:xfrm>
            <a:prstGeom prst="rect">
              <a:avLst/>
            </a:prstGeom>
          </p:spPr>
          <p:txBody>
            <a:bodyPr lIns="0" tIns="0" rIns="0" bIns="0" rtlCol="0" anchor="t">
              <a:spAutoFit/>
            </a:bodyPr>
            <a:lstStyle/>
            <a:p>
              <a:pPr algn="ctr">
                <a:lnSpc>
                  <a:spcPts val="3079"/>
                </a:lnSpc>
              </a:pPr>
              <a:r>
                <a:rPr lang="en-US" sz="2799">
                  <a:solidFill>
                    <a:srgbClr val="FFFFFF"/>
                  </a:solidFill>
                  <a:latin typeface="Open Sans Extra Bold"/>
                </a:rPr>
                <a:t>7.</a:t>
              </a: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6695" y="0"/>
            <a:ext cx="18281305" cy="10290768"/>
            <a:chOff x="0" y="0"/>
            <a:chExt cx="24375074" cy="13721025"/>
          </a:xfrm>
        </p:grpSpPr>
        <p:grpSp>
          <p:nvGrpSpPr>
            <p:cNvPr id="3" name="Group 3"/>
            <p:cNvGrpSpPr/>
            <p:nvPr/>
          </p:nvGrpSpPr>
          <p:grpSpPr>
            <a:xfrm>
              <a:off x="0" y="0"/>
              <a:ext cx="4068465" cy="6860512"/>
              <a:chOff x="0" y="0"/>
              <a:chExt cx="1913890" cy="3227327"/>
            </a:xfrm>
          </p:grpSpPr>
          <p:sp>
            <p:nvSpPr>
              <p:cNvPr id="4" name="Freeform 4"/>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F0C600"/>
              </a:solidFill>
            </p:spPr>
            <p:txBody>
              <a:bodyPr/>
              <a:lstStyle/>
              <a:p>
                <a:endParaRPr lang="en-US"/>
              </a:p>
            </p:txBody>
          </p:sp>
        </p:grpSp>
        <p:grpSp>
          <p:nvGrpSpPr>
            <p:cNvPr id="5" name="Group 5"/>
            <p:cNvGrpSpPr/>
            <p:nvPr/>
          </p:nvGrpSpPr>
          <p:grpSpPr>
            <a:xfrm>
              <a:off x="0" y="6860512"/>
              <a:ext cx="4068465" cy="6860512"/>
              <a:chOff x="0" y="0"/>
              <a:chExt cx="1913890" cy="3227327"/>
            </a:xfrm>
          </p:grpSpPr>
          <p:sp>
            <p:nvSpPr>
              <p:cNvPr id="6" name="Freeform 6"/>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F0C600">
                  <a:alpha val="60000"/>
                </a:srgbClr>
              </a:solidFill>
            </p:spPr>
            <p:txBody>
              <a:bodyPr/>
              <a:lstStyle/>
              <a:p>
                <a:endParaRPr lang="en-US"/>
              </a:p>
            </p:txBody>
          </p:sp>
        </p:grpSp>
        <p:grpSp>
          <p:nvGrpSpPr>
            <p:cNvPr id="7" name="Group 7"/>
            <p:cNvGrpSpPr/>
            <p:nvPr/>
          </p:nvGrpSpPr>
          <p:grpSpPr>
            <a:xfrm>
              <a:off x="4068465" y="0"/>
              <a:ext cx="4068465" cy="6860512"/>
              <a:chOff x="0" y="0"/>
              <a:chExt cx="1913890" cy="3227327"/>
            </a:xfrm>
          </p:grpSpPr>
          <p:sp>
            <p:nvSpPr>
              <p:cNvPr id="8" name="Freeform 8"/>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EA6045"/>
              </a:solidFill>
            </p:spPr>
            <p:txBody>
              <a:bodyPr/>
              <a:lstStyle/>
              <a:p>
                <a:endParaRPr lang="en-US"/>
              </a:p>
            </p:txBody>
          </p:sp>
        </p:grpSp>
        <p:grpSp>
          <p:nvGrpSpPr>
            <p:cNvPr id="9" name="Group 9"/>
            <p:cNvGrpSpPr/>
            <p:nvPr/>
          </p:nvGrpSpPr>
          <p:grpSpPr>
            <a:xfrm>
              <a:off x="4068465" y="6860512"/>
              <a:ext cx="4068465" cy="6860512"/>
              <a:chOff x="0" y="0"/>
              <a:chExt cx="1913890" cy="3227327"/>
            </a:xfrm>
          </p:grpSpPr>
          <p:sp>
            <p:nvSpPr>
              <p:cNvPr id="10" name="Freeform 10"/>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EA6045">
                  <a:alpha val="60000"/>
                </a:srgbClr>
              </a:solidFill>
            </p:spPr>
            <p:txBody>
              <a:bodyPr/>
              <a:lstStyle/>
              <a:p>
                <a:endParaRPr lang="en-US"/>
              </a:p>
            </p:txBody>
          </p:sp>
        </p:grpSp>
        <p:grpSp>
          <p:nvGrpSpPr>
            <p:cNvPr id="11" name="Group 11"/>
            <p:cNvGrpSpPr/>
            <p:nvPr/>
          </p:nvGrpSpPr>
          <p:grpSpPr>
            <a:xfrm>
              <a:off x="8136931" y="0"/>
              <a:ext cx="4059536" cy="6860512"/>
              <a:chOff x="0" y="0"/>
              <a:chExt cx="1913890" cy="3234425"/>
            </a:xfrm>
          </p:grpSpPr>
          <p:sp>
            <p:nvSpPr>
              <p:cNvPr id="12" name="Freeform 12"/>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85A5CC"/>
              </a:solidFill>
            </p:spPr>
            <p:txBody>
              <a:bodyPr/>
              <a:lstStyle/>
              <a:p>
                <a:endParaRPr lang="en-US"/>
              </a:p>
            </p:txBody>
          </p:sp>
        </p:grpSp>
        <p:grpSp>
          <p:nvGrpSpPr>
            <p:cNvPr id="13" name="Group 13"/>
            <p:cNvGrpSpPr/>
            <p:nvPr/>
          </p:nvGrpSpPr>
          <p:grpSpPr>
            <a:xfrm>
              <a:off x="8136931" y="6860512"/>
              <a:ext cx="4059536" cy="6860512"/>
              <a:chOff x="0" y="0"/>
              <a:chExt cx="1913890" cy="3234425"/>
            </a:xfrm>
          </p:grpSpPr>
          <p:sp>
            <p:nvSpPr>
              <p:cNvPr id="14" name="Freeform 14"/>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85A5CC">
                  <a:alpha val="60000"/>
                </a:srgbClr>
              </a:solidFill>
            </p:spPr>
            <p:txBody>
              <a:bodyPr/>
              <a:lstStyle/>
              <a:p>
                <a:endParaRPr lang="en-US"/>
              </a:p>
            </p:txBody>
          </p:sp>
        </p:grpSp>
        <p:grpSp>
          <p:nvGrpSpPr>
            <p:cNvPr id="15" name="Group 15"/>
            <p:cNvGrpSpPr/>
            <p:nvPr/>
          </p:nvGrpSpPr>
          <p:grpSpPr>
            <a:xfrm>
              <a:off x="12196466" y="0"/>
              <a:ext cx="4059536" cy="6860512"/>
              <a:chOff x="0" y="0"/>
              <a:chExt cx="1913890" cy="3234425"/>
            </a:xfrm>
          </p:grpSpPr>
          <p:sp>
            <p:nvSpPr>
              <p:cNvPr id="16" name="Freeform 16"/>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4A6491"/>
              </a:solidFill>
            </p:spPr>
            <p:txBody>
              <a:bodyPr/>
              <a:lstStyle/>
              <a:p>
                <a:endParaRPr lang="en-US"/>
              </a:p>
            </p:txBody>
          </p:sp>
        </p:grpSp>
        <p:grpSp>
          <p:nvGrpSpPr>
            <p:cNvPr id="17" name="Group 17"/>
            <p:cNvGrpSpPr/>
            <p:nvPr/>
          </p:nvGrpSpPr>
          <p:grpSpPr>
            <a:xfrm>
              <a:off x="12196466" y="6860512"/>
              <a:ext cx="4059536" cy="6860512"/>
              <a:chOff x="0" y="0"/>
              <a:chExt cx="1913890" cy="3234425"/>
            </a:xfrm>
          </p:grpSpPr>
          <p:sp>
            <p:nvSpPr>
              <p:cNvPr id="18" name="Freeform 18"/>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4A6491">
                  <a:alpha val="60000"/>
                </a:srgbClr>
              </a:solidFill>
            </p:spPr>
            <p:txBody>
              <a:bodyPr/>
              <a:lstStyle/>
              <a:p>
                <a:endParaRPr lang="en-US"/>
              </a:p>
            </p:txBody>
          </p:sp>
        </p:grpSp>
        <p:grpSp>
          <p:nvGrpSpPr>
            <p:cNvPr id="19" name="Group 19"/>
            <p:cNvGrpSpPr/>
            <p:nvPr/>
          </p:nvGrpSpPr>
          <p:grpSpPr>
            <a:xfrm>
              <a:off x="16256002" y="0"/>
              <a:ext cx="4059536" cy="6860512"/>
              <a:chOff x="0" y="0"/>
              <a:chExt cx="1913890" cy="3234425"/>
            </a:xfrm>
          </p:grpSpPr>
          <p:sp>
            <p:nvSpPr>
              <p:cNvPr id="20" name="Freeform 20"/>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91C46C"/>
              </a:solidFill>
            </p:spPr>
            <p:txBody>
              <a:bodyPr/>
              <a:lstStyle/>
              <a:p>
                <a:endParaRPr lang="en-US"/>
              </a:p>
            </p:txBody>
          </p:sp>
        </p:grpSp>
        <p:grpSp>
          <p:nvGrpSpPr>
            <p:cNvPr id="21" name="Group 21"/>
            <p:cNvGrpSpPr/>
            <p:nvPr/>
          </p:nvGrpSpPr>
          <p:grpSpPr>
            <a:xfrm>
              <a:off x="16256002" y="6860512"/>
              <a:ext cx="4059536" cy="6860512"/>
              <a:chOff x="0" y="0"/>
              <a:chExt cx="1913890" cy="3234425"/>
            </a:xfrm>
          </p:grpSpPr>
          <p:sp>
            <p:nvSpPr>
              <p:cNvPr id="22" name="Freeform 22"/>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91C46C">
                  <a:alpha val="60000"/>
                </a:srgbClr>
              </a:solidFill>
            </p:spPr>
            <p:txBody>
              <a:bodyPr/>
              <a:lstStyle/>
              <a:p>
                <a:endParaRPr lang="en-US"/>
              </a:p>
            </p:txBody>
          </p:sp>
        </p:grpSp>
        <p:grpSp>
          <p:nvGrpSpPr>
            <p:cNvPr id="23" name="Group 23"/>
            <p:cNvGrpSpPr/>
            <p:nvPr/>
          </p:nvGrpSpPr>
          <p:grpSpPr>
            <a:xfrm>
              <a:off x="20315538" y="0"/>
              <a:ext cx="4059536" cy="6860512"/>
              <a:chOff x="0" y="0"/>
              <a:chExt cx="1913890" cy="3234425"/>
            </a:xfrm>
          </p:grpSpPr>
          <p:sp>
            <p:nvSpPr>
              <p:cNvPr id="24" name="Freeform 24"/>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287D7D"/>
              </a:solidFill>
            </p:spPr>
            <p:txBody>
              <a:bodyPr/>
              <a:lstStyle/>
              <a:p>
                <a:endParaRPr lang="en-US"/>
              </a:p>
            </p:txBody>
          </p:sp>
        </p:grpSp>
        <p:grpSp>
          <p:nvGrpSpPr>
            <p:cNvPr id="25" name="Group 25"/>
            <p:cNvGrpSpPr/>
            <p:nvPr/>
          </p:nvGrpSpPr>
          <p:grpSpPr>
            <a:xfrm>
              <a:off x="20315538" y="6860512"/>
              <a:ext cx="4059536" cy="6860512"/>
              <a:chOff x="0" y="0"/>
              <a:chExt cx="1913890" cy="3234425"/>
            </a:xfrm>
          </p:grpSpPr>
          <p:sp>
            <p:nvSpPr>
              <p:cNvPr id="26" name="Freeform 26"/>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287D7D">
                  <a:alpha val="60000"/>
                </a:srgbClr>
              </a:solidFill>
            </p:spPr>
            <p:txBody>
              <a:bodyPr/>
              <a:lstStyle/>
              <a:p>
                <a:endParaRPr lang="en-US"/>
              </a:p>
            </p:txBody>
          </p:sp>
        </p:grpSp>
      </p:grpSp>
      <p:grpSp>
        <p:nvGrpSpPr>
          <p:cNvPr id="27" name="Group 27"/>
          <p:cNvGrpSpPr/>
          <p:nvPr/>
        </p:nvGrpSpPr>
        <p:grpSpPr>
          <a:xfrm>
            <a:off x="1028700" y="1028700"/>
            <a:ext cx="16230600" cy="8229600"/>
            <a:chOff x="0" y="0"/>
            <a:chExt cx="3774616" cy="1913890"/>
          </a:xfrm>
        </p:grpSpPr>
        <p:sp>
          <p:nvSpPr>
            <p:cNvPr id="28" name="Freeform 28"/>
            <p:cNvSpPr/>
            <p:nvPr/>
          </p:nvSpPr>
          <p:spPr>
            <a:xfrm>
              <a:off x="0" y="0"/>
              <a:ext cx="3774617" cy="1913890"/>
            </a:xfrm>
            <a:custGeom>
              <a:avLst/>
              <a:gdLst/>
              <a:ahLst/>
              <a:cxnLst/>
              <a:rect l="l" t="t" r="r" b="b"/>
              <a:pathLst>
                <a:path w="3774617" h="1913890">
                  <a:moveTo>
                    <a:pt x="0" y="0"/>
                  </a:moveTo>
                  <a:lnTo>
                    <a:pt x="3774617" y="0"/>
                  </a:lnTo>
                  <a:lnTo>
                    <a:pt x="3774617" y="1913890"/>
                  </a:lnTo>
                  <a:lnTo>
                    <a:pt x="0" y="1913890"/>
                  </a:lnTo>
                  <a:close/>
                </a:path>
              </a:pathLst>
            </a:custGeom>
            <a:solidFill>
              <a:srgbClr val="FFFFFF"/>
            </a:solidFill>
          </p:spPr>
          <p:txBody>
            <a:bodyPr/>
            <a:lstStyle/>
            <a:p>
              <a:endParaRPr lang="en-US"/>
            </a:p>
          </p:txBody>
        </p:sp>
      </p:grpSp>
      <p:sp>
        <p:nvSpPr>
          <p:cNvPr id="29" name="Freeform 29"/>
          <p:cNvSpPr/>
          <p:nvPr/>
        </p:nvSpPr>
        <p:spPr>
          <a:xfrm>
            <a:off x="5785570" y="1228202"/>
            <a:ext cx="10728582" cy="7273728"/>
          </a:xfrm>
          <a:custGeom>
            <a:avLst/>
            <a:gdLst/>
            <a:ahLst/>
            <a:cxnLst/>
            <a:rect l="l" t="t" r="r" b="b"/>
            <a:pathLst>
              <a:path w="10728582" h="7273728">
                <a:moveTo>
                  <a:pt x="0" y="0"/>
                </a:moveTo>
                <a:lnTo>
                  <a:pt x="10728582" y="0"/>
                </a:lnTo>
                <a:lnTo>
                  <a:pt x="10728582" y="7273728"/>
                </a:lnTo>
                <a:lnTo>
                  <a:pt x="0" y="7273728"/>
                </a:lnTo>
                <a:lnTo>
                  <a:pt x="0" y="0"/>
                </a:lnTo>
                <a:close/>
              </a:path>
            </a:pathLst>
          </a:custGeom>
          <a:blipFill>
            <a:blip r:embed="rId2"/>
            <a:stretch>
              <a:fillRect t="-23748" b="-23748"/>
            </a:stretch>
          </a:blipFill>
        </p:spPr>
        <p:txBody>
          <a:bodyPr/>
          <a:lstStyle/>
          <a:p>
            <a:endParaRPr lang="en-US"/>
          </a:p>
        </p:txBody>
      </p:sp>
      <p:sp>
        <p:nvSpPr>
          <p:cNvPr id="30" name="TextBox 30"/>
          <p:cNvSpPr txBox="1"/>
          <p:nvPr/>
        </p:nvSpPr>
        <p:spPr>
          <a:xfrm>
            <a:off x="1841615" y="2162220"/>
            <a:ext cx="7379434" cy="1416050"/>
          </a:xfrm>
          <a:prstGeom prst="rect">
            <a:avLst/>
          </a:prstGeom>
        </p:spPr>
        <p:txBody>
          <a:bodyPr lIns="0" tIns="0" rIns="0" bIns="0" rtlCol="0" anchor="t">
            <a:spAutoFit/>
          </a:bodyPr>
          <a:lstStyle/>
          <a:p>
            <a:pPr algn="l">
              <a:lnSpc>
                <a:spcPts val="5500"/>
              </a:lnSpc>
            </a:pPr>
            <a:r>
              <a:rPr lang="en-US" sz="5000">
                <a:solidFill>
                  <a:srgbClr val="3B3838"/>
                </a:solidFill>
                <a:latin typeface="Open Sans Extra Bold"/>
              </a:rPr>
              <a:t>HOW HAVE THESE CHANGES HELPED?</a:t>
            </a:r>
          </a:p>
        </p:txBody>
      </p:sp>
      <p:sp>
        <p:nvSpPr>
          <p:cNvPr id="31" name="AutoShape 31"/>
          <p:cNvSpPr/>
          <p:nvPr/>
        </p:nvSpPr>
        <p:spPr>
          <a:xfrm flipV="1">
            <a:off x="1841615" y="3578270"/>
            <a:ext cx="5943884" cy="33337"/>
          </a:xfrm>
          <a:prstGeom prst="line">
            <a:avLst/>
          </a:prstGeom>
          <a:ln w="66675" cap="flat">
            <a:solidFill>
              <a:srgbClr val="EA6045"/>
            </a:solidFill>
            <a:prstDash val="solid"/>
            <a:headEnd type="none" w="sm" len="sm"/>
            <a:tailEnd type="none" w="sm" len="sm"/>
          </a:ln>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3768"/>
            <a:ext cx="18288000" cy="10294537"/>
            <a:chOff x="0" y="0"/>
            <a:chExt cx="24384000" cy="13726049"/>
          </a:xfrm>
        </p:grpSpPr>
        <p:grpSp>
          <p:nvGrpSpPr>
            <p:cNvPr id="3" name="Group 3"/>
            <p:cNvGrpSpPr/>
            <p:nvPr/>
          </p:nvGrpSpPr>
          <p:grpSpPr>
            <a:xfrm>
              <a:off x="0" y="0"/>
              <a:ext cx="4069955" cy="6863025"/>
              <a:chOff x="0" y="0"/>
              <a:chExt cx="1913890" cy="3227327"/>
            </a:xfrm>
          </p:grpSpPr>
          <p:sp>
            <p:nvSpPr>
              <p:cNvPr id="4" name="Freeform 4"/>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F0C600"/>
              </a:solidFill>
            </p:spPr>
            <p:txBody>
              <a:bodyPr/>
              <a:lstStyle/>
              <a:p>
                <a:endParaRPr lang="en-US"/>
              </a:p>
            </p:txBody>
          </p:sp>
        </p:grpSp>
        <p:grpSp>
          <p:nvGrpSpPr>
            <p:cNvPr id="5" name="Group 5"/>
            <p:cNvGrpSpPr/>
            <p:nvPr/>
          </p:nvGrpSpPr>
          <p:grpSpPr>
            <a:xfrm>
              <a:off x="0" y="6863025"/>
              <a:ext cx="4069955" cy="6863025"/>
              <a:chOff x="0" y="0"/>
              <a:chExt cx="1913890" cy="3227327"/>
            </a:xfrm>
          </p:grpSpPr>
          <p:sp>
            <p:nvSpPr>
              <p:cNvPr id="6" name="Freeform 6"/>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F0C600">
                  <a:alpha val="60000"/>
                </a:srgbClr>
              </a:solidFill>
            </p:spPr>
            <p:txBody>
              <a:bodyPr/>
              <a:lstStyle/>
              <a:p>
                <a:endParaRPr lang="en-US"/>
              </a:p>
            </p:txBody>
          </p:sp>
        </p:grpSp>
        <p:grpSp>
          <p:nvGrpSpPr>
            <p:cNvPr id="7" name="Group 7"/>
            <p:cNvGrpSpPr/>
            <p:nvPr/>
          </p:nvGrpSpPr>
          <p:grpSpPr>
            <a:xfrm>
              <a:off x="4069955" y="0"/>
              <a:ext cx="4069955" cy="6863025"/>
              <a:chOff x="0" y="0"/>
              <a:chExt cx="1913890" cy="3227327"/>
            </a:xfrm>
          </p:grpSpPr>
          <p:sp>
            <p:nvSpPr>
              <p:cNvPr id="8" name="Freeform 8"/>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EA6045"/>
              </a:solidFill>
            </p:spPr>
            <p:txBody>
              <a:bodyPr/>
              <a:lstStyle/>
              <a:p>
                <a:endParaRPr lang="en-US"/>
              </a:p>
            </p:txBody>
          </p:sp>
        </p:grpSp>
        <p:grpSp>
          <p:nvGrpSpPr>
            <p:cNvPr id="9" name="Group 9"/>
            <p:cNvGrpSpPr/>
            <p:nvPr/>
          </p:nvGrpSpPr>
          <p:grpSpPr>
            <a:xfrm>
              <a:off x="4069955" y="6863025"/>
              <a:ext cx="4069955" cy="6863025"/>
              <a:chOff x="0" y="0"/>
              <a:chExt cx="1913890" cy="3227327"/>
            </a:xfrm>
          </p:grpSpPr>
          <p:sp>
            <p:nvSpPr>
              <p:cNvPr id="10" name="Freeform 10"/>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EA6045">
                  <a:alpha val="60000"/>
                </a:srgbClr>
              </a:solidFill>
            </p:spPr>
            <p:txBody>
              <a:bodyPr/>
              <a:lstStyle/>
              <a:p>
                <a:endParaRPr lang="en-US"/>
              </a:p>
            </p:txBody>
          </p:sp>
        </p:grpSp>
        <p:grpSp>
          <p:nvGrpSpPr>
            <p:cNvPr id="11" name="Group 11"/>
            <p:cNvGrpSpPr/>
            <p:nvPr/>
          </p:nvGrpSpPr>
          <p:grpSpPr>
            <a:xfrm>
              <a:off x="8139910" y="0"/>
              <a:ext cx="4061022" cy="6863025"/>
              <a:chOff x="0" y="0"/>
              <a:chExt cx="1913890" cy="3234425"/>
            </a:xfrm>
          </p:grpSpPr>
          <p:sp>
            <p:nvSpPr>
              <p:cNvPr id="12" name="Freeform 12"/>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85A5CC"/>
              </a:solidFill>
            </p:spPr>
            <p:txBody>
              <a:bodyPr/>
              <a:lstStyle/>
              <a:p>
                <a:endParaRPr lang="en-US"/>
              </a:p>
            </p:txBody>
          </p:sp>
        </p:grpSp>
        <p:grpSp>
          <p:nvGrpSpPr>
            <p:cNvPr id="13" name="Group 13"/>
            <p:cNvGrpSpPr/>
            <p:nvPr/>
          </p:nvGrpSpPr>
          <p:grpSpPr>
            <a:xfrm>
              <a:off x="8139910" y="6863025"/>
              <a:ext cx="4061022" cy="6863025"/>
              <a:chOff x="0" y="0"/>
              <a:chExt cx="1913890" cy="3234425"/>
            </a:xfrm>
          </p:grpSpPr>
          <p:sp>
            <p:nvSpPr>
              <p:cNvPr id="14" name="Freeform 14"/>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85A5CC">
                  <a:alpha val="60000"/>
                </a:srgbClr>
              </a:solidFill>
            </p:spPr>
            <p:txBody>
              <a:bodyPr/>
              <a:lstStyle/>
              <a:p>
                <a:endParaRPr lang="en-US"/>
              </a:p>
            </p:txBody>
          </p:sp>
        </p:grpSp>
        <p:grpSp>
          <p:nvGrpSpPr>
            <p:cNvPr id="15" name="Group 15"/>
            <p:cNvGrpSpPr/>
            <p:nvPr/>
          </p:nvGrpSpPr>
          <p:grpSpPr>
            <a:xfrm>
              <a:off x="12200933" y="0"/>
              <a:ext cx="4061022" cy="6863025"/>
              <a:chOff x="0" y="0"/>
              <a:chExt cx="1913890" cy="3234425"/>
            </a:xfrm>
          </p:grpSpPr>
          <p:sp>
            <p:nvSpPr>
              <p:cNvPr id="16" name="Freeform 16"/>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4A6491"/>
              </a:solidFill>
            </p:spPr>
            <p:txBody>
              <a:bodyPr/>
              <a:lstStyle/>
              <a:p>
                <a:endParaRPr lang="en-US"/>
              </a:p>
            </p:txBody>
          </p:sp>
        </p:grpSp>
        <p:grpSp>
          <p:nvGrpSpPr>
            <p:cNvPr id="17" name="Group 17"/>
            <p:cNvGrpSpPr/>
            <p:nvPr/>
          </p:nvGrpSpPr>
          <p:grpSpPr>
            <a:xfrm>
              <a:off x="12200933" y="6863025"/>
              <a:ext cx="4061022" cy="6863025"/>
              <a:chOff x="0" y="0"/>
              <a:chExt cx="1913890" cy="3234425"/>
            </a:xfrm>
          </p:grpSpPr>
          <p:sp>
            <p:nvSpPr>
              <p:cNvPr id="18" name="Freeform 18"/>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4A6491">
                  <a:alpha val="60000"/>
                </a:srgbClr>
              </a:solidFill>
            </p:spPr>
            <p:txBody>
              <a:bodyPr/>
              <a:lstStyle/>
              <a:p>
                <a:endParaRPr lang="en-US"/>
              </a:p>
            </p:txBody>
          </p:sp>
        </p:grpSp>
        <p:grpSp>
          <p:nvGrpSpPr>
            <p:cNvPr id="19" name="Group 19"/>
            <p:cNvGrpSpPr/>
            <p:nvPr/>
          </p:nvGrpSpPr>
          <p:grpSpPr>
            <a:xfrm>
              <a:off x="16261955" y="0"/>
              <a:ext cx="4061022" cy="6863025"/>
              <a:chOff x="0" y="0"/>
              <a:chExt cx="1913890" cy="3234425"/>
            </a:xfrm>
          </p:grpSpPr>
          <p:sp>
            <p:nvSpPr>
              <p:cNvPr id="20" name="Freeform 20"/>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91C46C"/>
              </a:solidFill>
            </p:spPr>
            <p:txBody>
              <a:bodyPr/>
              <a:lstStyle/>
              <a:p>
                <a:endParaRPr lang="en-US"/>
              </a:p>
            </p:txBody>
          </p:sp>
        </p:grpSp>
        <p:grpSp>
          <p:nvGrpSpPr>
            <p:cNvPr id="21" name="Group 21"/>
            <p:cNvGrpSpPr/>
            <p:nvPr/>
          </p:nvGrpSpPr>
          <p:grpSpPr>
            <a:xfrm>
              <a:off x="16261955" y="6863025"/>
              <a:ext cx="4061022" cy="6863025"/>
              <a:chOff x="0" y="0"/>
              <a:chExt cx="1913890" cy="3234425"/>
            </a:xfrm>
          </p:grpSpPr>
          <p:sp>
            <p:nvSpPr>
              <p:cNvPr id="22" name="Freeform 22"/>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91C46C">
                  <a:alpha val="60000"/>
                </a:srgbClr>
              </a:solidFill>
            </p:spPr>
            <p:txBody>
              <a:bodyPr/>
              <a:lstStyle/>
              <a:p>
                <a:endParaRPr lang="en-US"/>
              </a:p>
            </p:txBody>
          </p:sp>
        </p:grpSp>
        <p:grpSp>
          <p:nvGrpSpPr>
            <p:cNvPr id="23" name="Group 23"/>
            <p:cNvGrpSpPr/>
            <p:nvPr/>
          </p:nvGrpSpPr>
          <p:grpSpPr>
            <a:xfrm>
              <a:off x="20322978" y="0"/>
              <a:ext cx="4061022" cy="6863025"/>
              <a:chOff x="0" y="0"/>
              <a:chExt cx="1913890" cy="3234425"/>
            </a:xfrm>
          </p:grpSpPr>
          <p:sp>
            <p:nvSpPr>
              <p:cNvPr id="24" name="Freeform 24"/>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287D7D"/>
              </a:solidFill>
            </p:spPr>
            <p:txBody>
              <a:bodyPr/>
              <a:lstStyle/>
              <a:p>
                <a:endParaRPr lang="en-US"/>
              </a:p>
            </p:txBody>
          </p:sp>
        </p:grpSp>
        <p:grpSp>
          <p:nvGrpSpPr>
            <p:cNvPr id="25" name="Group 25"/>
            <p:cNvGrpSpPr/>
            <p:nvPr/>
          </p:nvGrpSpPr>
          <p:grpSpPr>
            <a:xfrm>
              <a:off x="20322978" y="6863025"/>
              <a:ext cx="4061022" cy="6863025"/>
              <a:chOff x="0" y="0"/>
              <a:chExt cx="1913890" cy="3234425"/>
            </a:xfrm>
          </p:grpSpPr>
          <p:sp>
            <p:nvSpPr>
              <p:cNvPr id="26" name="Freeform 26"/>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287D7D">
                  <a:alpha val="60000"/>
                </a:srgbClr>
              </a:solidFill>
            </p:spPr>
            <p:txBody>
              <a:bodyPr/>
              <a:lstStyle/>
              <a:p>
                <a:endParaRPr lang="en-US"/>
              </a:p>
            </p:txBody>
          </p:sp>
        </p:grpSp>
      </p:grpSp>
      <p:grpSp>
        <p:nvGrpSpPr>
          <p:cNvPr id="27" name="Group 27"/>
          <p:cNvGrpSpPr/>
          <p:nvPr/>
        </p:nvGrpSpPr>
        <p:grpSpPr>
          <a:xfrm>
            <a:off x="1028700" y="1028700"/>
            <a:ext cx="16230600" cy="8229600"/>
            <a:chOff x="0" y="0"/>
            <a:chExt cx="3774616" cy="1913890"/>
          </a:xfrm>
        </p:grpSpPr>
        <p:sp>
          <p:nvSpPr>
            <p:cNvPr id="28" name="Freeform 28"/>
            <p:cNvSpPr/>
            <p:nvPr/>
          </p:nvSpPr>
          <p:spPr>
            <a:xfrm>
              <a:off x="0" y="0"/>
              <a:ext cx="3774617" cy="1913890"/>
            </a:xfrm>
            <a:custGeom>
              <a:avLst/>
              <a:gdLst/>
              <a:ahLst/>
              <a:cxnLst/>
              <a:rect l="l" t="t" r="r" b="b"/>
              <a:pathLst>
                <a:path w="3774617" h="1913890">
                  <a:moveTo>
                    <a:pt x="0" y="0"/>
                  </a:moveTo>
                  <a:lnTo>
                    <a:pt x="3774617" y="0"/>
                  </a:lnTo>
                  <a:lnTo>
                    <a:pt x="3774617" y="1913890"/>
                  </a:lnTo>
                  <a:lnTo>
                    <a:pt x="0" y="1913890"/>
                  </a:lnTo>
                  <a:close/>
                </a:path>
              </a:pathLst>
            </a:custGeom>
            <a:solidFill>
              <a:srgbClr val="FFFFFF"/>
            </a:solidFill>
          </p:spPr>
          <p:txBody>
            <a:bodyPr/>
            <a:lstStyle/>
            <a:p>
              <a:endParaRPr lang="en-US"/>
            </a:p>
          </p:txBody>
        </p:sp>
      </p:grpSp>
      <p:sp>
        <p:nvSpPr>
          <p:cNvPr id="29" name="AutoShape 29"/>
          <p:cNvSpPr/>
          <p:nvPr/>
        </p:nvSpPr>
        <p:spPr>
          <a:xfrm>
            <a:off x="3041354" y="5108571"/>
            <a:ext cx="5097797" cy="0"/>
          </a:xfrm>
          <a:prstGeom prst="line">
            <a:avLst/>
          </a:prstGeom>
          <a:ln w="66675" cap="flat">
            <a:solidFill>
              <a:srgbClr val="EA6045"/>
            </a:solidFill>
            <a:prstDash val="solid"/>
            <a:headEnd type="none" w="sm" len="sm"/>
            <a:tailEnd type="none" w="sm" len="sm"/>
          </a:ln>
        </p:spPr>
        <p:txBody>
          <a:bodyPr/>
          <a:lstStyle/>
          <a:p>
            <a:endParaRPr lang="en-US"/>
          </a:p>
        </p:txBody>
      </p:sp>
      <p:sp>
        <p:nvSpPr>
          <p:cNvPr id="30" name="Freeform 30"/>
          <p:cNvSpPr/>
          <p:nvPr/>
        </p:nvSpPr>
        <p:spPr>
          <a:xfrm>
            <a:off x="9144000" y="5787848"/>
            <a:ext cx="7765254" cy="2740488"/>
          </a:xfrm>
          <a:custGeom>
            <a:avLst/>
            <a:gdLst/>
            <a:ahLst/>
            <a:cxnLst/>
            <a:rect l="l" t="t" r="r" b="b"/>
            <a:pathLst>
              <a:path w="7765254" h="2740488">
                <a:moveTo>
                  <a:pt x="0" y="0"/>
                </a:moveTo>
                <a:lnTo>
                  <a:pt x="7765254" y="0"/>
                </a:lnTo>
                <a:lnTo>
                  <a:pt x="7765254" y="2740488"/>
                </a:lnTo>
                <a:lnTo>
                  <a:pt x="0" y="2740488"/>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31" name="TextBox 31"/>
          <p:cNvSpPr txBox="1"/>
          <p:nvPr/>
        </p:nvSpPr>
        <p:spPr>
          <a:xfrm>
            <a:off x="2996619" y="4038423"/>
            <a:ext cx="5677634" cy="720725"/>
          </a:xfrm>
          <a:prstGeom prst="rect">
            <a:avLst/>
          </a:prstGeom>
        </p:spPr>
        <p:txBody>
          <a:bodyPr lIns="0" tIns="0" rIns="0" bIns="0" rtlCol="0" anchor="t">
            <a:spAutoFit/>
          </a:bodyPr>
          <a:lstStyle/>
          <a:p>
            <a:pPr algn="l">
              <a:lnSpc>
                <a:spcPts val="5500"/>
              </a:lnSpc>
            </a:pPr>
            <a:r>
              <a:rPr lang="en-US" sz="5000">
                <a:solidFill>
                  <a:srgbClr val="3B3838"/>
                </a:solidFill>
                <a:latin typeface="Open Sans Extra Bold"/>
              </a:rPr>
              <a:t>EXAMPLE</a:t>
            </a:r>
          </a:p>
        </p:txBody>
      </p:sp>
      <p:sp>
        <p:nvSpPr>
          <p:cNvPr id="32" name="TextBox 32"/>
          <p:cNvSpPr txBox="1"/>
          <p:nvPr/>
        </p:nvSpPr>
        <p:spPr>
          <a:xfrm>
            <a:off x="3012779" y="5587823"/>
            <a:ext cx="5126372" cy="428625"/>
          </a:xfrm>
          <a:prstGeom prst="rect">
            <a:avLst/>
          </a:prstGeom>
        </p:spPr>
        <p:txBody>
          <a:bodyPr lIns="0" tIns="0" rIns="0" bIns="0" rtlCol="0" anchor="t">
            <a:spAutoFit/>
          </a:bodyPr>
          <a:lstStyle/>
          <a:p>
            <a:pPr algn="l">
              <a:lnSpc>
                <a:spcPts val="3300"/>
              </a:lnSpc>
            </a:pPr>
            <a:r>
              <a:rPr lang="en-US" sz="3000">
                <a:solidFill>
                  <a:srgbClr val="3B3838"/>
                </a:solidFill>
                <a:latin typeface="Open Sans Condensed"/>
              </a:rPr>
              <a:t>NGSS HIGH SCHOOL LIFE SCIENCE</a:t>
            </a:r>
          </a:p>
        </p:txBody>
      </p:sp>
      <p:sp>
        <p:nvSpPr>
          <p:cNvPr id="33" name="TextBox 33"/>
          <p:cNvSpPr txBox="1"/>
          <p:nvPr/>
        </p:nvSpPr>
        <p:spPr>
          <a:xfrm>
            <a:off x="8887466" y="1600245"/>
            <a:ext cx="7788882" cy="2164715"/>
          </a:xfrm>
          <a:prstGeom prst="rect">
            <a:avLst/>
          </a:prstGeom>
        </p:spPr>
        <p:txBody>
          <a:bodyPr lIns="0" tIns="0" rIns="0" bIns="0" rtlCol="0" anchor="t">
            <a:spAutoFit/>
          </a:bodyPr>
          <a:lstStyle/>
          <a:p>
            <a:pPr algn="l">
              <a:lnSpc>
                <a:spcPts val="3520"/>
              </a:lnSpc>
            </a:pPr>
            <a:r>
              <a:rPr lang="en-US" sz="2200">
                <a:solidFill>
                  <a:srgbClr val="3B3838"/>
                </a:solidFill>
                <a:latin typeface="Open Sans 1 Bold"/>
              </a:rPr>
              <a:t>HS-LS2-6. Evaluate the claims, evidence, and reasoning that the complex interactions in ecosystems maintain relatively consistent numbers and types of organisms in stable conditions, but changing conditions may result in a new ecosystem.</a:t>
            </a:r>
          </a:p>
        </p:txBody>
      </p:sp>
      <p:sp>
        <p:nvSpPr>
          <p:cNvPr id="34" name="TextBox 34"/>
          <p:cNvSpPr txBox="1"/>
          <p:nvPr/>
        </p:nvSpPr>
        <p:spPr>
          <a:xfrm>
            <a:off x="8887466" y="4721048"/>
            <a:ext cx="7788882" cy="3496945"/>
          </a:xfrm>
          <a:prstGeom prst="rect">
            <a:avLst/>
          </a:prstGeom>
        </p:spPr>
        <p:txBody>
          <a:bodyPr lIns="0" tIns="0" rIns="0" bIns="0" rtlCol="0" anchor="t">
            <a:spAutoFit/>
          </a:bodyPr>
          <a:lstStyle/>
          <a:p>
            <a:pPr algn="ctr">
              <a:lnSpc>
                <a:spcPts val="3079"/>
              </a:lnSpc>
            </a:pPr>
            <a:r>
              <a:rPr lang="en-US" sz="2199">
                <a:solidFill>
                  <a:srgbClr val="3B3838"/>
                </a:solidFill>
                <a:latin typeface="Open Sans 2"/>
              </a:rPr>
              <a:t>Grades for this standard should demonstrate if students:</a:t>
            </a:r>
          </a:p>
          <a:p>
            <a:pPr marL="474979" lvl="1" indent="-237490" algn="ctr">
              <a:lnSpc>
                <a:spcPts val="3079"/>
              </a:lnSpc>
              <a:buFont typeface="Arial"/>
              <a:buChar char="•"/>
            </a:pPr>
            <a:r>
              <a:rPr lang="en-US" sz="2199">
                <a:solidFill>
                  <a:srgbClr val="3B3838"/>
                </a:solidFill>
                <a:latin typeface="Open Sans 2"/>
              </a:rPr>
              <a:t>can describe interactions in an ecosystem: predation, competition, mutualism, commensalism, parasitism</a:t>
            </a:r>
          </a:p>
          <a:p>
            <a:pPr algn="ctr">
              <a:lnSpc>
                <a:spcPts val="3079"/>
              </a:lnSpc>
            </a:pPr>
            <a:r>
              <a:rPr lang="en-US" sz="2199">
                <a:solidFill>
                  <a:srgbClr val="3B3838"/>
                </a:solidFill>
                <a:latin typeface="Open Sans 2 Bold"/>
              </a:rPr>
              <a:t>(What students KNOW)</a:t>
            </a:r>
          </a:p>
          <a:p>
            <a:pPr marL="474979" lvl="1" indent="-237490" algn="ctr">
              <a:lnSpc>
                <a:spcPts val="3079"/>
              </a:lnSpc>
              <a:buFont typeface="Arial"/>
              <a:buChar char="•"/>
            </a:pPr>
            <a:r>
              <a:rPr lang="en-US" sz="2199">
                <a:solidFill>
                  <a:srgbClr val="3B3838"/>
                </a:solidFill>
                <a:latin typeface="Open Sans 2"/>
              </a:rPr>
              <a:t>can engage in arguments from evidence: read about an example ecosystem and determine how and why that ecosystem may change based on the described change in conditions</a:t>
            </a:r>
          </a:p>
          <a:p>
            <a:pPr algn="ctr">
              <a:lnSpc>
                <a:spcPts val="3079"/>
              </a:lnSpc>
            </a:pPr>
            <a:r>
              <a:rPr lang="en-US" sz="2199">
                <a:solidFill>
                  <a:srgbClr val="3B3838"/>
                </a:solidFill>
                <a:latin typeface="Open Sans 2 Bold"/>
              </a:rPr>
              <a:t>(What students CAN DO)</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5143500"/>
            <a:chOff x="0" y="0"/>
            <a:chExt cx="6186311" cy="1739900"/>
          </a:xfrm>
        </p:grpSpPr>
        <p:sp>
          <p:nvSpPr>
            <p:cNvPr id="3" name="Freeform 3"/>
            <p:cNvSpPr/>
            <p:nvPr/>
          </p:nvSpPr>
          <p:spPr>
            <a:xfrm>
              <a:off x="0" y="0"/>
              <a:ext cx="6186311" cy="1739900"/>
            </a:xfrm>
            <a:custGeom>
              <a:avLst/>
              <a:gdLst/>
              <a:ahLst/>
              <a:cxnLst/>
              <a:rect l="l" t="t" r="r" b="b"/>
              <a:pathLst>
                <a:path w="6186311" h="1739900">
                  <a:moveTo>
                    <a:pt x="0" y="0"/>
                  </a:moveTo>
                  <a:lnTo>
                    <a:pt x="6186311" y="0"/>
                  </a:lnTo>
                  <a:lnTo>
                    <a:pt x="6186311" y="1739900"/>
                  </a:lnTo>
                  <a:lnTo>
                    <a:pt x="0" y="1739900"/>
                  </a:lnTo>
                  <a:close/>
                </a:path>
              </a:pathLst>
            </a:custGeom>
            <a:solidFill>
              <a:srgbClr val="4A6491"/>
            </a:solidFill>
          </p:spPr>
          <p:txBody>
            <a:bodyPr/>
            <a:lstStyle/>
            <a:p>
              <a:endParaRPr lang="en-US"/>
            </a:p>
          </p:txBody>
        </p:sp>
      </p:grpSp>
      <p:grpSp>
        <p:nvGrpSpPr>
          <p:cNvPr id="4" name="Group 4"/>
          <p:cNvGrpSpPr/>
          <p:nvPr/>
        </p:nvGrpSpPr>
        <p:grpSpPr>
          <a:xfrm>
            <a:off x="582525" y="6814108"/>
            <a:ext cx="5513854" cy="2729975"/>
            <a:chOff x="0" y="-9525"/>
            <a:chExt cx="7351806" cy="3639966"/>
          </a:xfrm>
        </p:grpSpPr>
        <p:sp>
          <p:nvSpPr>
            <p:cNvPr id="5" name="TextBox 5"/>
            <p:cNvSpPr txBox="1"/>
            <p:nvPr/>
          </p:nvSpPr>
          <p:spPr>
            <a:xfrm>
              <a:off x="0" y="690662"/>
              <a:ext cx="7351806" cy="2939779"/>
            </a:xfrm>
            <a:prstGeom prst="rect">
              <a:avLst/>
            </a:prstGeom>
          </p:spPr>
          <p:txBody>
            <a:bodyPr lIns="0" tIns="0" rIns="0" bIns="0" rtlCol="0" anchor="t">
              <a:spAutoFit/>
            </a:bodyPr>
            <a:lstStyle/>
            <a:p>
              <a:pPr algn="ctr">
                <a:lnSpc>
                  <a:spcPts val="3520"/>
                </a:lnSpc>
              </a:pPr>
              <a:r>
                <a:rPr lang="en-US" sz="2200" dirty="0">
                  <a:solidFill>
                    <a:srgbClr val="3B3838"/>
                  </a:solidFill>
                  <a:latin typeface="Open Sans 1"/>
                </a:rPr>
                <a:t>Losing “points” as a behavior management strategy and having to rely more on relationships built with students to hold students accountable for their behavior and decisions.</a:t>
              </a:r>
            </a:p>
          </p:txBody>
        </p:sp>
        <p:sp>
          <p:nvSpPr>
            <p:cNvPr id="6" name="TextBox 6"/>
            <p:cNvSpPr txBox="1"/>
            <p:nvPr/>
          </p:nvSpPr>
          <p:spPr>
            <a:xfrm>
              <a:off x="0" y="-9525"/>
              <a:ext cx="7351806" cy="517525"/>
            </a:xfrm>
            <a:prstGeom prst="rect">
              <a:avLst/>
            </a:prstGeom>
          </p:spPr>
          <p:txBody>
            <a:bodyPr lIns="0" tIns="0" rIns="0" bIns="0" rtlCol="0" anchor="t">
              <a:spAutoFit/>
            </a:bodyPr>
            <a:lstStyle/>
            <a:p>
              <a:pPr algn="ctr">
                <a:lnSpc>
                  <a:spcPts val="3000"/>
                </a:lnSpc>
              </a:pPr>
              <a:r>
                <a:rPr lang="en-US" sz="2500">
                  <a:solidFill>
                    <a:srgbClr val="EA6045"/>
                  </a:solidFill>
                  <a:latin typeface="Open Sans Extra Bold"/>
                </a:rPr>
                <a:t>Challenge 1</a:t>
              </a:r>
            </a:p>
          </p:txBody>
        </p:sp>
      </p:grpSp>
      <p:grpSp>
        <p:nvGrpSpPr>
          <p:cNvPr id="7" name="Group 7"/>
          <p:cNvGrpSpPr/>
          <p:nvPr/>
        </p:nvGrpSpPr>
        <p:grpSpPr>
          <a:xfrm>
            <a:off x="6637790" y="6814108"/>
            <a:ext cx="5304377" cy="3178816"/>
            <a:chOff x="0" y="-9525"/>
            <a:chExt cx="7072503" cy="4238421"/>
          </a:xfrm>
        </p:grpSpPr>
        <p:sp>
          <p:nvSpPr>
            <p:cNvPr id="8" name="TextBox 8"/>
            <p:cNvSpPr txBox="1"/>
            <p:nvPr/>
          </p:nvSpPr>
          <p:spPr>
            <a:xfrm>
              <a:off x="0" y="690663"/>
              <a:ext cx="7072503" cy="3538233"/>
            </a:xfrm>
            <a:prstGeom prst="rect">
              <a:avLst/>
            </a:prstGeom>
          </p:spPr>
          <p:txBody>
            <a:bodyPr lIns="0" tIns="0" rIns="0" bIns="0" rtlCol="0" anchor="t">
              <a:spAutoFit/>
            </a:bodyPr>
            <a:lstStyle/>
            <a:p>
              <a:pPr algn="ctr">
                <a:lnSpc>
                  <a:spcPts val="3520"/>
                </a:lnSpc>
              </a:pPr>
              <a:r>
                <a:rPr lang="en-US" sz="2200" dirty="0">
                  <a:solidFill>
                    <a:srgbClr val="3B3838"/>
                  </a:solidFill>
                  <a:latin typeface="Open Sans 1"/>
                </a:rPr>
                <a:t>Shifting away from compliance and focusing on the importance of mastery. Realizing not all students need the same amount of practice and giving more practice than what is needed is just busy work. </a:t>
              </a:r>
            </a:p>
          </p:txBody>
        </p:sp>
        <p:sp>
          <p:nvSpPr>
            <p:cNvPr id="9" name="TextBox 9"/>
            <p:cNvSpPr txBox="1"/>
            <p:nvPr/>
          </p:nvSpPr>
          <p:spPr>
            <a:xfrm>
              <a:off x="0" y="-9525"/>
              <a:ext cx="7072503" cy="517525"/>
            </a:xfrm>
            <a:prstGeom prst="rect">
              <a:avLst/>
            </a:prstGeom>
          </p:spPr>
          <p:txBody>
            <a:bodyPr lIns="0" tIns="0" rIns="0" bIns="0" rtlCol="0" anchor="t">
              <a:spAutoFit/>
            </a:bodyPr>
            <a:lstStyle/>
            <a:p>
              <a:pPr algn="ctr">
                <a:lnSpc>
                  <a:spcPts val="3000"/>
                </a:lnSpc>
              </a:pPr>
              <a:r>
                <a:rPr lang="en-US" sz="2500">
                  <a:solidFill>
                    <a:srgbClr val="EA6045"/>
                  </a:solidFill>
                  <a:latin typeface="Open Sans Extra Bold"/>
                </a:rPr>
                <a:t>Challenge 2</a:t>
              </a:r>
            </a:p>
          </p:txBody>
        </p:sp>
      </p:grpSp>
      <p:sp>
        <p:nvSpPr>
          <p:cNvPr id="10" name="AutoShape 10"/>
          <p:cNvSpPr/>
          <p:nvPr/>
        </p:nvSpPr>
        <p:spPr>
          <a:xfrm>
            <a:off x="6096379" y="2463629"/>
            <a:ext cx="6095242" cy="0"/>
          </a:xfrm>
          <a:prstGeom prst="line">
            <a:avLst/>
          </a:prstGeom>
          <a:ln w="66675" cap="flat">
            <a:solidFill>
              <a:srgbClr val="FFFFFF"/>
            </a:solidFill>
            <a:prstDash val="solid"/>
            <a:headEnd type="none" w="sm" len="sm"/>
            <a:tailEnd type="none" w="sm" len="sm"/>
          </a:ln>
        </p:spPr>
        <p:txBody>
          <a:bodyPr/>
          <a:lstStyle/>
          <a:p>
            <a:endParaRPr lang="en-US"/>
          </a:p>
        </p:txBody>
      </p:sp>
      <p:sp>
        <p:nvSpPr>
          <p:cNvPr id="11" name="TextBox 11"/>
          <p:cNvSpPr txBox="1"/>
          <p:nvPr/>
        </p:nvSpPr>
        <p:spPr>
          <a:xfrm>
            <a:off x="4132360" y="1393481"/>
            <a:ext cx="10023279" cy="720725"/>
          </a:xfrm>
          <a:prstGeom prst="rect">
            <a:avLst/>
          </a:prstGeom>
        </p:spPr>
        <p:txBody>
          <a:bodyPr lIns="0" tIns="0" rIns="0" bIns="0" rtlCol="0" anchor="t">
            <a:spAutoFit/>
          </a:bodyPr>
          <a:lstStyle/>
          <a:p>
            <a:pPr algn="ctr">
              <a:lnSpc>
                <a:spcPts val="5500"/>
              </a:lnSpc>
            </a:pPr>
            <a:r>
              <a:rPr lang="en-US" sz="5000">
                <a:solidFill>
                  <a:srgbClr val="FFFFFF"/>
                </a:solidFill>
                <a:latin typeface="Open Sans Extra Bold"/>
              </a:rPr>
              <a:t>CHALLENGES</a:t>
            </a:r>
          </a:p>
        </p:txBody>
      </p:sp>
      <p:sp>
        <p:nvSpPr>
          <p:cNvPr id="12" name="TextBox 12"/>
          <p:cNvSpPr txBox="1"/>
          <p:nvPr/>
        </p:nvSpPr>
        <p:spPr>
          <a:xfrm>
            <a:off x="4132360" y="2943569"/>
            <a:ext cx="10023279" cy="428625"/>
          </a:xfrm>
          <a:prstGeom prst="rect">
            <a:avLst/>
          </a:prstGeom>
        </p:spPr>
        <p:txBody>
          <a:bodyPr lIns="0" tIns="0" rIns="0" bIns="0" rtlCol="0" anchor="t">
            <a:spAutoFit/>
          </a:bodyPr>
          <a:lstStyle/>
          <a:p>
            <a:pPr algn="ctr">
              <a:lnSpc>
                <a:spcPts val="3300"/>
              </a:lnSpc>
            </a:pPr>
            <a:r>
              <a:rPr lang="en-US" sz="3000">
                <a:solidFill>
                  <a:srgbClr val="FFFFFF"/>
                </a:solidFill>
                <a:latin typeface="Open Sans Condensed"/>
              </a:rPr>
              <a:t>THE THREE BIGGEST CHALLENGES I FACED...</a:t>
            </a:r>
          </a:p>
        </p:txBody>
      </p:sp>
      <p:grpSp>
        <p:nvGrpSpPr>
          <p:cNvPr id="13" name="Group 13"/>
          <p:cNvGrpSpPr/>
          <p:nvPr/>
        </p:nvGrpSpPr>
        <p:grpSpPr>
          <a:xfrm>
            <a:off x="12483578" y="6814108"/>
            <a:ext cx="5327107" cy="2281135"/>
            <a:chOff x="0" y="-9525"/>
            <a:chExt cx="7102809" cy="3041513"/>
          </a:xfrm>
        </p:grpSpPr>
        <p:sp>
          <p:nvSpPr>
            <p:cNvPr id="14" name="TextBox 14"/>
            <p:cNvSpPr txBox="1"/>
            <p:nvPr/>
          </p:nvSpPr>
          <p:spPr>
            <a:xfrm>
              <a:off x="0" y="690663"/>
              <a:ext cx="7102809" cy="2341325"/>
            </a:xfrm>
            <a:prstGeom prst="rect">
              <a:avLst/>
            </a:prstGeom>
          </p:spPr>
          <p:txBody>
            <a:bodyPr lIns="0" tIns="0" rIns="0" bIns="0" rtlCol="0" anchor="t">
              <a:spAutoFit/>
            </a:bodyPr>
            <a:lstStyle/>
            <a:p>
              <a:pPr algn="ctr">
                <a:lnSpc>
                  <a:spcPts val="3520"/>
                </a:lnSpc>
              </a:pPr>
              <a:r>
                <a:rPr lang="en-US" sz="2200" dirty="0">
                  <a:solidFill>
                    <a:srgbClr val="3B3838"/>
                  </a:solidFill>
                  <a:latin typeface="Open Sans 1"/>
                </a:rPr>
                <a:t>The time to implement change, along with the change in timing of events with retakes, practice work, and progress tracking changes how we plan our time.</a:t>
              </a:r>
            </a:p>
          </p:txBody>
        </p:sp>
        <p:sp>
          <p:nvSpPr>
            <p:cNvPr id="15" name="TextBox 15"/>
            <p:cNvSpPr txBox="1"/>
            <p:nvPr/>
          </p:nvSpPr>
          <p:spPr>
            <a:xfrm>
              <a:off x="0" y="-9525"/>
              <a:ext cx="7102809" cy="517525"/>
            </a:xfrm>
            <a:prstGeom prst="rect">
              <a:avLst/>
            </a:prstGeom>
          </p:spPr>
          <p:txBody>
            <a:bodyPr lIns="0" tIns="0" rIns="0" bIns="0" rtlCol="0" anchor="t">
              <a:spAutoFit/>
            </a:bodyPr>
            <a:lstStyle/>
            <a:p>
              <a:pPr algn="ctr">
                <a:lnSpc>
                  <a:spcPts val="3000"/>
                </a:lnSpc>
              </a:pPr>
              <a:r>
                <a:rPr lang="en-US" sz="2500">
                  <a:solidFill>
                    <a:srgbClr val="EA6045"/>
                  </a:solidFill>
                  <a:latin typeface="Open Sans Extra Bold"/>
                </a:rPr>
                <a:t>Challenge 3</a:t>
              </a: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6695" y="0"/>
            <a:ext cx="18281305" cy="10290768"/>
            <a:chOff x="0" y="0"/>
            <a:chExt cx="24375074" cy="13721025"/>
          </a:xfrm>
        </p:grpSpPr>
        <p:grpSp>
          <p:nvGrpSpPr>
            <p:cNvPr id="3" name="Group 3"/>
            <p:cNvGrpSpPr/>
            <p:nvPr/>
          </p:nvGrpSpPr>
          <p:grpSpPr>
            <a:xfrm>
              <a:off x="0" y="0"/>
              <a:ext cx="4068465" cy="6860512"/>
              <a:chOff x="0" y="0"/>
              <a:chExt cx="1913890" cy="3227327"/>
            </a:xfrm>
          </p:grpSpPr>
          <p:sp>
            <p:nvSpPr>
              <p:cNvPr id="4" name="Freeform 4"/>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F0C600"/>
              </a:solidFill>
            </p:spPr>
            <p:txBody>
              <a:bodyPr/>
              <a:lstStyle/>
              <a:p>
                <a:endParaRPr lang="en-US"/>
              </a:p>
            </p:txBody>
          </p:sp>
        </p:grpSp>
        <p:grpSp>
          <p:nvGrpSpPr>
            <p:cNvPr id="5" name="Group 5"/>
            <p:cNvGrpSpPr/>
            <p:nvPr/>
          </p:nvGrpSpPr>
          <p:grpSpPr>
            <a:xfrm>
              <a:off x="0" y="6860512"/>
              <a:ext cx="4068465" cy="6860512"/>
              <a:chOff x="0" y="0"/>
              <a:chExt cx="1913890" cy="3227327"/>
            </a:xfrm>
          </p:grpSpPr>
          <p:sp>
            <p:nvSpPr>
              <p:cNvPr id="6" name="Freeform 6"/>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F0C600">
                  <a:alpha val="60000"/>
                </a:srgbClr>
              </a:solidFill>
            </p:spPr>
            <p:txBody>
              <a:bodyPr/>
              <a:lstStyle/>
              <a:p>
                <a:endParaRPr lang="en-US"/>
              </a:p>
            </p:txBody>
          </p:sp>
        </p:grpSp>
        <p:grpSp>
          <p:nvGrpSpPr>
            <p:cNvPr id="7" name="Group 7"/>
            <p:cNvGrpSpPr/>
            <p:nvPr/>
          </p:nvGrpSpPr>
          <p:grpSpPr>
            <a:xfrm>
              <a:off x="4068465" y="0"/>
              <a:ext cx="4068465" cy="6860512"/>
              <a:chOff x="0" y="0"/>
              <a:chExt cx="1913890" cy="3227327"/>
            </a:xfrm>
          </p:grpSpPr>
          <p:sp>
            <p:nvSpPr>
              <p:cNvPr id="8" name="Freeform 8"/>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EA6045"/>
              </a:solidFill>
            </p:spPr>
            <p:txBody>
              <a:bodyPr/>
              <a:lstStyle/>
              <a:p>
                <a:endParaRPr lang="en-US"/>
              </a:p>
            </p:txBody>
          </p:sp>
        </p:grpSp>
        <p:grpSp>
          <p:nvGrpSpPr>
            <p:cNvPr id="9" name="Group 9"/>
            <p:cNvGrpSpPr/>
            <p:nvPr/>
          </p:nvGrpSpPr>
          <p:grpSpPr>
            <a:xfrm>
              <a:off x="4068465" y="6860512"/>
              <a:ext cx="4068465" cy="6860512"/>
              <a:chOff x="0" y="0"/>
              <a:chExt cx="1913890" cy="3227327"/>
            </a:xfrm>
          </p:grpSpPr>
          <p:sp>
            <p:nvSpPr>
              <p:cNvPr id="10" name="Freeform 10"/>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EA6045">
                  <a:alpha val="60000"/>
                </a:srgbClr>
              </a:solidFill>
            </p:spPr>
            <p:txBody>
              <a:bodyPr/>
              <a:lstStyle/>
              <a:p>
                <a:endParaRPr lang="en-US"/>
              </a:p>
            </p:txBody>
          </p:sp>
        </p:grpSp>
        <p:grpSp>
          <p:nvGrpSpPr>
            <p:cNvPr id="11" name="Group 11"/>
            <p:cNvGrpSpPr/>
            <p:nvPr/>
          </p:nvGrpSpPr>
          <p:grpSpPr>
            <a:xfrm>
              <a:off x="8136931" y="0"/>
              <a:ext cx="4059536" cy="6860512"/>
              <a:chOff x="0" y="0"/>
              <a:chExt cx="1913890" cy="3234425"/>
            </a:xfrm>
          </p:grpSpPr>
          <p:sp>
            <p:nvSpPr>
              <p:cNvPr id="12" name="Freeform 12"/>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85A5CC"/>
              </a:solidFill>
            </p:spPr>
            <p:txBody>
              <a:bodyPr/>
              <a:lstStyle/>
              <a:p>
                <a:endParaRPr lang="en-US"/>
              </a:p>
            </p:txBody>
          </p:sp>
        </p:grpSp>
        <p:grpSp>
          <p:nvGrpSpPr>
            <p:cNvPr id="13" name="Group 13"/>
            <p:cNvGrpSpPr/>
            <p:nvPr/>
          </p:nvGrpSpPr>
          <p:grpSpPr>
            <a:xfrm>
              <a:off x="8136931" y="6860512"/>
              <a:ext cx="4059536" cy="6860512"/>
              <a:chOff x="0" y="0"/>
              <a:chExt cx="1913890" cy="3234425"/>
            </a:xfrm>
          </p:grpSpPr>
          <p:sp>
            <p:nvSpPr>
              <p:cNvPr id="14" name="Freeform 14"/>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85A5CC">
                  <a:alpha val="60000"/>
                </a:srgbClr>
              </a:solidFill>
            </p:spPr>
            <p:txBody>
              <a:bodyPr/>
              <a:lstStyle/>
              <a:p>
                <a:endParaRPr lang="en-US"/>
              </a:p>
            </p:txBody>
          </p:sp>
        </p:grpSp>
        <p:grpSp>
          <p:nvGrpSpPr>
            <p:cNvPr id="15" name="Group 15"/>
            <p:cNvGrpSpPr/>
            <p:nvPr/>
          </p:nvGrpSpPr>
          <p:grpSpPr>
            <a:xfrm>
              <a:off x="12196466" y="0"/>
              <a:ext cx="4059536" cy="6860512"/>
              <a:chOff x="0" y="0"/>
              <a:chExt cx="1913890" cy="3234425"/>
            </a:xfrm>
          </p:grpSpPr>
          <p:sp>
            <p:nvSpPr>
              <p:cNvPr id="16" name="Freeform 16"/>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4A6491"/>
              </a:solidFill>
            </p:spPr>
            <p:txBody>
              <a:bodyPr/>
              <a:lstStyle/>
              <a:p>
                <a:endParaRPr lang="en-US"/>
              </a:p>
            </p:txBody>
          </p:sp>
        </p:grpSp>
        <p:grpSp>
          <p:nvGrpSpPr>
            <p:cNvPr id="17" name="Group 17"/>
            <p:cNvGrpSpPr/>
            <p:nvPr/>
          </p:nvGrpSpPr>
          <p:grpSpPr>
            <a:xfrm>
              <a:off x="12196466" y="6860512"/>
              <a:ext cx="4059536" cy="6860512"/>
              <a:chOff x="0" y="0"/>
              <a:chExt cx="1913890" cy="3234425"/>
            </a:xfrm>
          </p:grpSpPr>
          <p:sp>
            <p:nvSpPr>
              <p:cNvPr id="18" name="Freeform 18"/>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4A6491">
                  <a:alpha val="60000"/>
                </a:srgbClr>
              </a:solidFill>
            </p:spPr>
            <p:txBody>
              <a:bodyPr/>
              <a:lstStyle/>
              <a:p>
                <a:endParaRPr lang="en-US"/>
              </a:p>
            </p:txBody>
          </p:sp>
        </p:grpSp>
        <p:grpSp>
          <p:nvGrpSpPr>
            <p:cNvPr id="19" name="Group 19"/>
            <p:cNvGrpSpPr/>
            <p:nvPr/>
          </p:nvGrpSpPr>
          <p:grpSpPr>
            <a:xfrm>
              <a:off x="16256002" y="0"/>
              <a:ext cx="4059536" cy="6860512"/>
              <a:chOff x="0" y="0"/>
              <a:chExt cx="1913890" cy="3234425"/>
            </a:xfrm>
          </p:grpSpPr>
          <p:sp>
            <p:nvSpPr>
              <p:cNvPr id="20" name="Freeform 20"/>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91C46C"/>
              </a:solidFill>
            </p:spPr>
            <p:txBody>
              <a:bodyPr/>
              <a:lstStyle/>
              <a:p>
                <a:endParaRPr lang="en-US"/>
              </a:p>
            </p:txBody>
          </p:sp>
        </p:grpSp>
        <p:grpSp>
          <p:nvGrpSpPr>
            <p:cNvPr id="21" name="Group 21"/>
            <p:cNvGrpSpPr/>
            <p:nvPr/>
          </p:nvGrpSpPr>
          <p:grpSpPr>
            <a:xfrm>
              <a:off x="16256002" y="6860512"/>
              <a:ext cx="4059536" cy="6860512"/>
              <a:chOff x="0" y="0"/>
              <a:chExt cx="1913890" cy="3234425"/>
            </a:xfrm>
          </p:grpSpPr>
          <p:sp>
            <p:nvSpPr>
              <p:cNvPr id="22" name="Freeform 22"/>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91C46C">
                  <a:alpha val="60000"/>
                </a:srgbClr>
              </a:solidFill>
            </p:spPr>
            <p:txBody>
              <a:bodyPr/>
              <a:lstStyle/>
              <a:p>
                <a:endParaRPr lang="en-US"/>
              </a:p>
            </p:txBody>
          </p:sp>
        </p:grpSp>
        <p:grpSp>
          <p:nvGrpSpPr>
            <p:cNvPr id="23" name="Group 23"/>
            <p:cNvGrpSpPr/>
            <p:nvPr/>
          </p:nvGrpSpPr>
          <p:grpSpPr>
            <a:xfrm>
              <a:off x="20315538" y="0"/>
              <a:ext cx="4059536" cy="6860512"/>
              <a:chOff x="0" y="0"/>
              <a:chExt cx="1913890" cy="3234425"/>
            </a:xfrm>
          </p:grpSpPr>
          <p:sp>
            <p:nvSpPr>
              <p:cNvPr id="24" name="Freeform 24"/>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287D7D"/>
              </a:solidFill>
            </p:spPr>
            <p:txBody>
              <a:bodyPr/>
              <a:lstStyle/>
              <a:p>
                <a:endParaRPr lang="en-US"/>
              </a:p>
            </p:txBody>
          </p:sp>
        </p:grpSp>
        <p:grpSp>
          <p:nvGrpSpPr>
            <p:cNvPr id="25" name="Group 25"/>
            <p:cNvGrpSpPr/>
            <p:nvPr/>
          </p:nvGrpSpPr>
          <p:grpSpPr>
            <a:xfrm>
              <a:off x="20315538" y="6860512"/>
              <a:ext cx="4059536" cy="6860512"/>
              <a:chOff x="0" y="0"/>
              <a:chExt cx="1913890" cy="3234425"/>
            </a:xfrm>
          </p:grpSpPr>
          <p:sp>
            <p:nvSpPr>
              <p:cNvPr id="26" name="Freeform 26"/>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287D7D">
                  <a:alpha val="60000"/>
                </a:srgbClr>
              </a:solidFill>
            </p:spPr>
            <p:txBody>
              <a:bodyPr/>
              <a:lstStyle/>
              <a:p>
                <a:endParaRPr lang="en-US"/>
              </a:p>
            </p:txBody>
          </p:sp>
        </p:grpSp>
      </p:grpSp>
      <p:grpSp>
        <p:nvGrpSpPr>
          <p:cNvPr id="27" name="Group 27"/>
          <p:cNvGrpSpPr/>
          <p:nvPr/>
        </p:nvGrpSpPr>
        <p:grpSpPr>
          <a:xfrm>
            <a:off x="1028700" y="1028700"/>
            <a:ext cx="16230600" cy="8229600"/>
            <a:chOff x="0" y="0"/>
            <a:chExt cx="3774616" cy="1913890"/>
          </a:xfrm>
        </p:grpSpPr>
        <p:sp>
          <p:nvSpPr>
            <p:cNvPr id="28" name="Freeform 28"/>
            <p:cNvSpPr/>
            <p:nvPr/>
          </p:nvSpPr>
          <p:spPr>
            <a:xfrm>
              <a:off x="0" y="0"/>
              <a:ext cx="3774617" cy="1913890"/>
            </a:xfrm>
            <a:custGeom>
              <a:avLst/>
              <a:gdLst/>
              <a:ahLst/>
              <a:cxnLst/>
              <a:rect l="l" t="t" r="r" b="b"/>
              <a:pathLst>
                <a:path w="3774617" h="1913890">
                  <a:moveTo>
                    <a:pt x="0" y="0"/>
                  </a:moveTo>
                  <a:lnTo>
                    <a:pt x="3774617" y="0"/>
                  </a:lnTo>
                  <a:lnTo>
                    <a:pt x="3774617" y="1913890"/>
                  </a:lnTo>
                  <a:lnTo>
                    <a:pt x="0" y="1913890"/>
                  </a:lnTo>
                  <a:close/>
                </a:path>
              </a:pathLst>
            </a:custGeom>
            <a:solidFill>
              <a:srgbClr val="FFFFFF"/>
            </a:solidFill>
          </p:spPr>
          <p:txBody>
            <a:bodyPr/>
            <a:lstStyle/>
            <a:p>
              <a:endParaRPr lang="en-US"/>
            </a:p>
          </p:txBody>
        </p:sp>
      </p:grpSp>
      <p:sp>
        <p:nvSpPr>
          <p:cNvPr id="29" name="AutoShape 29"/>
          <p:cNvSpPr/>
          <p:nvPr/>
        </p:nvSpPr>
        <p:spPr>
          <a:xfrm>
            <a:off x="3041354" y="5108571"/>
            <a:ext cx="6443755" cy="0"/>
          </a:xfrm>
          <a:prstGeom prst="line">
            <a:avLst/>
          </a:prstGeom>
          <a:ln w="66675" cap="flat">
            <a:solidFill>
              <a:srgbClr val="EA6045"/>
            </a:solidFill>
            <a:prstDash val="solid"/>
            <a:headEnd type="none" w="sm" len="sm"/>
            <a:tailEnd type="none" w="sm" len="sm"/>
          </a:ln>
        </p:spPr>
        <p:txBody>
          <a:bodyPr/>
          <a:lstStyle/>
          <a:p>
            <a:endParaRPr lang="en-US"/>
          </a:p>
        </p:txBody>
      </p:sp>
      <p:sp>
        <p:nvSpPr>
          <p:cNvPr id="30" name="Freeform 30"/>
          <p:cNvSpPr/>
          <p:nvPr/>
        </p:nvSpPr>
        <p:spPr>
          <a:xfrm>
            <a:off x="12208958" y="2669576"/>
            <a:ext cx="3027403" cy="4757347"/>
          </a:xfrm>
          <a:custGeom>
            <a:avLst/>
            <a:gdLst/>
            <a:ahLst/>
            <a:cxnLst/>
            <a:rect l="l" t="t" r="r" b="b"/>
            <a:pathLst>
              <a:path w="3027403" h="4757347">
                <a:moveTo>
                  <a:pt x="0" y="0"/>
                </a:moveTo>
                <a:lnTo>
                  <a:pt x="3027403" y="0"/>
                </a:lnTo>
                <a:lnTo>
                  <a:pt x="3027403" y="4757348"/>
                </a:lnTo>
                <a:lnTo>
                  <a:pt x="0" y="4757348"/>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sp>
        <p:nvSpPr>
          <p:cNvPr id="31" name="Freeform 31"/>
          <p:cNvSpPr/>
          <p:nvPr/>
        </p:nvSpPr>
        <p:spPr>
          <a:xfrm>
            <a:off x="4125571" y="6016448"/>
            <a:ext cx="3391064" cy="3391064"/>
          </a:xfrm>
          <a:custGeom>
            <a:avLst/>
            <a:gdLst/>
            <a:ahLst/>
            <a:cxnLst/>
            <a:rect l="l" t="t" r="r" b="b"/>
            <a:pathLst>
              <a:path w="3391064" h="3391064">
                <a:moveTo>
                  <a:pt x="0" y="0"/>
                </a:moveTo>
                <a:lnTo>
                  <a:pt x="3391065" y="0"/>
                </a:lnTo>
                <a:lnTo>
                  <a:pt x="3391065" y="3391064"/>
                </a:lnTo>
                <a:lnTo>
                  <a:pt x="0" y="3391064"/>
                </a:lnTo>
                <a:lnTo>
                  <a:pt x="0" y="0"/>
                </a:lnTo>
                <a:close/>
              </a:path>
            </a:pathLst>
          </a:custGeom>
          <a:blipFill>
            <a:blip r:embed="rId5"/>
            <a:stretch>
              <a:fillRect/>
            </a:stretch>
          </a:blipFill>
        </p:spPr>
        <p:txBody>
          <a:bodyPr/>
          <a:lstStyle/>
          <a:p>
            <a:endParaRPr lang="en-US"/>
          </a:p>
        </p:txBody>
      </p:sp>
      <p:sp>
        <p:nvSpPr>
          <p:cNvPr id="32" name="TextBox 32"/>
          <p:cNvSpPr txBox="1"/>
          <p:nvPr/>
        </p:nvSpPr>
        <p:spPr>
          <a:xfrm>
            <a:off x="2996619" y="1257123"/>
            <a:ext cx="7379434" cy="3502025"/>
          </a:xfrm>
          <a:prstGeom prst="rect">
            <a:avLst/>
          </a:prstGeom>
        </p:spPr>
        <p:txBody>
          <a:bodyPr lIns="0" tIns="0" rIns="0" bIns="0" rtlCol="0" anchor="t">
            <a:spAutoFit/>
          </a:bodyPr>
          <a:lstStyle/>
          <a:p>
            <a:pPr algn="l">
              <a:lnSpc>
                <a:spcPts val="5500"/>
              </a:lnSpc>
            </a:pPr>
            <a:r>
              <a:rPr lang="en-US" sz="5000">
                <a:solidFill>
                  <a:srgbClr val="3B3838"/>
                </a:solidFill>
                <a:latin typeface="Open Sans Extra Bold"/>
              </a:rPr>
              <a:t>WHAT CONCERNS WOULD YOU HAVE IF YOU WERE MAKING A CHANGE IN YOUR GRADING PRACTICES?</a:t>
            </a:r>
          </a:p>
        </p:txBody>
      </p:sp>
      <p:sp>
        <p:nvSpPr>
          <p:cNvPr id="33" name="TextBox 33"/>
          <p:cNvSpPr txBox="1"/>
          <p:nvPr/>
        </p:nvSpPr>
        <p:spPr>
          <a:xfrm>
            <a:off x="3012779" y="5587823"/>
            <a:ext cx="7347113" cy="428625"/>
          </a:xfrm>
          <a:prstGeom prst="rect">
            <a:avLst/>
          </a:prstGeom>
        </p:spPr>
        <p:txBody>
          <a:bodyPr lIns="0" tIns="0" rIns="0" bIns="0" rtlCol="0" anchor="t">
            <a:spAutoFit/>
          </a:bodyPr>
          <a:lstStyle/>
          <a:p>
            <a:pPr algn="l">
              <a:lnSpc>
                <a:spcPts val="3300"/>
              </a:lnSpc>
            </a:pPr>
            <a:r>
              <a:rPr lang="en-US" sz="3000">
                <a:solidFill>
                  <a:srgbClr val="3B3838"/>
                </a:solidFill>
                <a:latin typeface="Open Sans Condensed"/>
              </a:rPr>
              <a:t>USE THE QR CODE TO SHARE YOUR THOUGHTS.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3768"/>
            <a:ext cx="18288000" cy="10294537"/>
            <a:chOff x="0" y="0"/>
            <a:chExt cx="24384000" cy="13726049"/>
          </a:xfrm>
        </p:grpSpPr>
        <p:grpSp>
          <p:nvGrpSpPr>
            <p:cNvPr id="3" name="Group 3"/>
            <p:cNvGrpSpPr/>
            <p:nvPr/>
          </p:nvGrpSpPr>
          <p:grpSpPr>
            <a:xfrm>
              <a:off x="0" y="0"/>
              <a:ext cx="4069955" cy="6863025"/>
              <a:chOff x="0" y="0"/>
              <a:chExt cx="1913890" cy="3227327"/>
            </a:xfrm>
          </p:grpSpPr>
          <p:sp>
            <p:nvSpPr>
              <p:cNvPr id="4" name="Freeform 4"/>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F0C600"/>
              </a:solidFill>
            </p:spPr>
            <p:txBody>
              <a:bodyPr/>
              <a:lstStyle/>
              <a:p>
                <a:endParaRPr lang="en-US"/>
              </a:p>
            </p:txBody>
          </p:sp>
        </p:grpSp>
        <p:grpSp>
          <p:nvGrpSpPr>
            <p:cNvPr id="5" name="Group 5"/>
            <p:cNvGrpSpPr/>
            <p:nvPr/>
          </p:nvGrpSpPr>
          <p:grpSpPr>
            <a:xfrm>
              <a:off x="0" y="6863025"/>
              <a:ext cx="4069955" cy="6863025"/>
              <a:chOff x="0" y="0"/>
              <a:chExt cx="1913890" cy="3227327"/>
            </a:xfrm>
          </p:grpSpPr>
          <p:sp>
            <p:nvSpPr>
              <p:cNvPr id="6" name="Freeform 6"/>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F0C600">
                  <a:alpha val="60000"/>
                </a:srgbClr>
              </a:solidFill>
            </p:spPr>
            <p:txBody>
              <a:bodyPr/>
              <a:lstStyle/>
              <a:p>
                <a:endParaRPr lang="en-US"/>
              </a:p>
            </p:txBody>
          </p:sp>
        </p:grpSp>
        <p:grpSp>
          <p:nvGrpSpPr>
            <p:cNvPr id="7" name="Group 7"/>
            <p:cNvGrpSpPr/>
            <p:nvPr/>
          </p:nvGrpSpPr>
          <p:grpSpPr>
            <a:xfrm>
              <a:off x="4069955" y="0"/>
              <a:ext cx="4069955" cy="6863025"/>
              <a:chOff x="0" y="0"/>
              <a:chExt cx="1913890" cy="3227327"/>
            </a:xfrm>
          </p:grpSpPr>
          <p:sp>
            <p:nvSpPr>
              <p:cNvPr id="8" name="Freeform 8"/>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EA6045"/>
              </a:solidFill>
            </p:spPr>
            <p:txBody>
              <a:bodyPr/>
              <a:lstStyle/>
              <a:p>
                <a:endParaRPr lang="en-US"/>
              </a:p>
            </p:txBody>
          </p:sp>
        </p:grpSp>
        <p:grpSp>
          <p:nvGrpSpPr>
            <p:cNvPr id="9" name="Group 9"/>
            <p:cNvGrpSpPr/>
            <p:nvPr/>
          </p:nvGrpSpPr>
          <p:grpSpPr>
            <a:xfrm>
              <a:off x="4069955" y="6863025"/>
              <a:ext cx="4069955" cy="6863025"/>
              <a:chOff x="0" y="0"/>
              <a:chExt cx="1913890" cy="3227327"/>
            </a:xfrm>
          </p:grpSpPr>
          <p:sp>
            <p:nvSpPr>
              <p:cNvPr id="10" name="Freeform 10"/>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EA6045">
                  <a:alpha val="60000"/>
                </a:srgbClr>
              </a:solidFill>
            </p:spPr>
            <p:txBody>
              <a:bodyPr/>
              <a:lstStyle/>
              <a:p>
                <a:endParaRPr lang="en-US"/>
              </a:p>
            </p:txBody>
          </p:sp>
        </p:grpSp>
        <p:grpSp>
          <p:nvGrpSpPr>
            <p:cNvPr id="11" name="Group 11"/>
            <p:cNvGrpSpPr/>
            <p:nvPr/>
          </p:nvGrpSpPr>
          <p:grpSpPr>
            <a:xfrm>
              <a:off x="8139910" y="0"/>
              <a:ext cx="4061022" cy="6863025"/>
              <a:chOff x="0" y="0"/>
              <a:chExt cx="1913890" cy="3234425"/>
            </a:xfrm>
          </p:grpSpPr>
          <p:sp>
            <p:nvSpPr>
              <p:cNvPr id="12" name="Freeform 12"/>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85A5CC"/>
              </a:solidFill>
            </p:spPr>
            <p:txBody>
              <a:bodyPr/>
              <a:lstStyle/>
              <a:p>
                <a:endParaRPr lang="en-US"/>
              </a:p>
            </p:txBody>
          </p:sp>
        </p:grpSp>
        <p:grpSp>
          <p:nvGrpSpPr>
            <p:cNvPr id="13" name="Group 13"/>
            <p:cNvGrpSpPr/>
            <p:nvPr/>
          </p:nvGrpSpPr>
          <p:grpSpPr>
            <a:xfrm>
              <a:off x="8139910" y="6863025"/>
              <a:ext cx="4061022" cy="6863025"/>
              <a:chOff x="0" y="0"/>
              <a:chExt cx="1913890" cy="3234425"/>
            </a:xfrm>
          </p:grpSpPr>
          <p:sp>
            <p:nvSpPr>
              <p:cNvPr id="14" name="Freeform 14"/>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85A5CC">
                  <a:alpha val="60000"/>
                </a:srgbClr>
              </a:solidFill>
            </p:spPr>
            <p:txBody>
              <a:bodyPr/>
              <a:lstStyle/>
              <a:p>
                <a:endParaRPr lang="en-US"/>
              </a:p>
            </p:txBody>
          </p:sp>
        </p:grpSp>
        <p:grpSp>
          <p:nvGrpSpPr>
            <p:cNvPr id="15" name="Group 15"/>
            <p:cNvGrpSpPr/>
            <p:nvPr/>
          </p:nvGrpSpPr>
          <p:grpSpPr>
            <a:xfrm>
              <a:off x="12200933" y="0"/>
              <a:ext cx="4061022" cy="6863025"/>
              <a:chOff x="0" y="0"/>
              <a:chExt cx="1913890" cy="3234425"/>
            </a:xfrm>
          </p:grpSpPr>
          <p:sp>
            <p:nvSpPr>
              <p:cNvPr id="16" name="Freeform 16"/>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4A6491"/>
              </a:solidFill>
            </p:spPr>
            <p:txBody>
              <a:bodyPr/>
              <a:lstStyle/>
              <a:p>
                <a:endParaRPr lang="en-US"/>
              </a:p>
            </p:txBody>
          </p:sp>
        </p:grpSp>
        <p:grpSp>
          <p:nvGrpSpPr>
            <p:cNvPr id="17" name="Group 17"/>
            <p:cNvGrpSpPr/>
            <p:nvPr/>
          </p:nvGrpSpPr>
          <p:grpSpPr>
            <a:xfrm>
              <a:off x="12200933" y="6863025"/>
              <a:ext cx="4061022" cy="6863025"/>
              <a:chOff x="0" y="0"/>
              <a:chExt cx="1913890" cy="3234425"/>
            </a:xfrm>
          </p:grpSpPr>
          <p:sp>
            <p:nvSpPr>
              <p:cNvPr id="18" name="Freeform 18"/>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4A6491">
                  <a:alpha val="60000"/>
                </a:srgbClr>
              </a:solidFill>
            </p:spPr>
            <p:txBody>
              <a:bodyPr/>
              <a:lstStyle/>
              <a:p>
                <a:endParaRPr lang="en-US"/>
              </a:p>
            </p:txBody>
          </p:sp>
        </p:grpSp>
        <p:grpSp>
          <p:nvGrpSpPr>
            <p:cNvPr id="19" name="Group 19"/>
            <p:cNvGrpSpPr/>
            <p:nvPr/>
          </p:nvGrpSpPr>
          <p:grpSpPr>
            <a:xfrm>
              <a:off x="16261955" y="0"/>
              <a:ext cx="4061022" cy="6863025"/>
              <a:chOff x="0" y="0"/>
              <a:chExt cx="1913890" cy="3234425"/>
            </a:xfrm>
          </p:grpSpPr>
          <p:sp>
            <p:nvSpPr>
              <p:cNvPr id="20" name="Freeform 20"/>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91C46C"/>
              </a:solidFill>
            </p:spPr>
            <p:txBody>
              <a:bodyPr/>
              <a:lstStyle/>
              <a:p>
                <a:endParaRPr lang="en-US"/>
              </a:p>
            </p:txBody>
          </p:sp>
        </p:grpSp>
        <p:grpSp>
          <p:nvGrpSpPr>
            <p:cNvPr id="21" name="Group 21"/>
            <p:cNvGrpSpPr/>
            <p:nvPr/>
          </p:nvGrpSpPr>
          <p:grpSpPr>
            <a:xfrm>
              <a:off x="16261955" y="6863025"/>
              <a:ext cx="4061022" cy="6863025"/>
              <a:chOff x="0" y="0"/>
              <a:chExt cx="1913890" cy="3234425"/>
            </a:xfrm>
          </p:grpSpPr>
          <p:sp>
            <p:nvSpPr>
              <p:cNvPr id="22" name="Freeform 22"/>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91C46C">
                  <a:alpha val="60000"/>
                </a:srgbClr>
              </a:solidFill>
            </p:spPr>
            <p:txBody>
              <a:bodyPr/>
              <a:lstStyle/>
              <a:p>
                <a:endParaRPr lang="en-US"/>
              </a:p>
            </p:txBody>
          </p:sp>
        </p:grpSp>
        <p:grpSp>
          <p:nvGrpSpPr>
            <p:cNvPr id="23" name="Group 23"/>
            <p:cNvGrpSpPr/>
            <p:nvPr/>
          </p:nvGrpSpPr>
          <p:grpSpPr>
            <a:xfrm>
              <a:off x="20322978" y="0"/>
              <a:ext cx="4061022" cy="6863025"/>
              <a:chOff x="0" y="0"/>
              <a:chExt cx="1913890" cy="3234425"/>
            </a:xfrm>
          </p:grpSpPr>
          <p:sp>
            <p:nvSpPr>
              <p:cNvPr id="24" name="Freeform 24"/>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287D7D"/>
              </a:solidFill>
            </p:spPr>
            <p:txBody>
              <a:bodyPr/>
              <a:lstStyle/>
              <a:p>
                <a:endParaRPr lang="en-US"/>
              </a:p>
            </p:txBody>
          </p:sp>
        </p:grpSp>
        <p:grpSp>
          <p:nvGrpSpPr>
            <p:cNvPr id="25" name="Group 25"/>
            <p:cNvGrpSpPr/>
            <p:nvPr/>
          </p:nvGrpSpPr>
          <p:grpSpPr>
            <a:xfrm>
              <a:off x="20322978" y="6863025"/>
              <a:ext cx="4061022" cy="6863025"/>
              <a:chOff x="0" y="0"/>
              <a:chExt cx="1913890" cy="3234425"/>
            </a:xfrm>
          </p:grpSpPr>
          <p:sp>
            <p:nvSpPr>
              <p:cNvPr id="26" name="Freeform 26"/>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287D7D">
                  <a:alpha val="60000"/>
                </a:srgbClr>
              </a:solidFill>
            </p:spPr>
            <p:txBody>
              <a:bodyPr/>
              <a:lstStyle/>
              <a:p>
                <a:endParaRPr lang="en-US"/>
              </a:p>
            </p:txBody>
          </p:sp>
        </p:grpSp>
      </p:grpSp>
      <p:grpSp>
        <p:nvGrpSpPr>
          <p:cNvPr id="27" name="Group 27"/>
          <p:cNvGrpSpPr/>
          <p:nvPr/>
        </p:nvGrpSpPr>
        <p:grpSpPr>
          <a:xfrm>
            <a:off x="1028700" y="1028700"/>
            <a:ext cx="16230600" cy="8229600"/>
            <a:chOff x="0" y="0"/>
            <a:chExt cx="3774616" cy="1913890"/>
          </a:xfrm>
        </p:grpSpPr>
        <p:sp>
          <p:nvSpPr>
            <p:cNvPr id="28" name="Freeform 28"/>
            <p:cNvSpPr/>
            <p:nvPr/>
          </p:nvSpPr>
          <p:spPr>
            <a:xfrm>
              <a:off x="0" y="0"/>
              <a:ext cx="3774617" cy="1913890"/>
            </a:xfrm>
            <a:custGeom>
              <a:avLst/>
              <a:gdLst/>
              <a:ahLst/>
              <a:cxnLst/>
              <a:rect l="l" t="t" r="r" b="b"/>
              <a:pathLst>
                <a:path w="3774617" h="1913890">
                  <a:moveTo>
                    <a:pt x="0" y="0"/>
                  </a:moveTo>
                  <a:lnTo>
                    <a:pt x="3774617" y="0"/>
                  </a:lnTo>
                  <a:lnTo>
                    <a:pt x="3774617" y="1913890"/>
                  </a:lnTo>
                  <a:lnTo>
                    <a:pt x="0" y="1913890"/>
                  </a:lnTo>
                  <a:close/>
                </a:path>
              </a:pathLst>
            </a:custGeom>
            <a:solidFill>
              <a:srgbClr val="FFFFFF"/>
            </a:solidFill>
          </p:spPr>
          <p:txBody>
            <a:bodyPr/>
            <a:lstStyle/>
            <a:p>
              <a:endParaRPr lang="en-US"/>
            </a:p>
          </p:txBody>
        </p:sp>
      </p:grpSp>
      <p:sp>
        <p:nvSpPr>
          <p:cNvPr id="29" name="AutoShape 29"/>
          <p:cNvSpPr/>
          <p:nvPr/>
        </p:nvSpPr>
        <p:spPr>
          <a:xfrm>
            <a:off x="5922123" y="4826173"/>
            <a:ext cx="6443755" cy="0"/>
          </a:xfrm>
          <a:prstGeom prst="line">
            <a:avLst/>
          </a:prstGeom>
          <a:ln w="66675" cap="flat">
            <a:solidFill>
              <a:srgbClr val="EA6045"/>
            </a:solidFill>
            <a:prstDash val="solid"/>
            <a:headEnd type="none" w="sm" len="sm"/>
            <a:tailEnd type="none" w="sm" len="sm"/>
          </a:ln>
        </p:spPr>
        <p:txBody>
          <a:bodyPr/>
          <a:lstStyle/>
          <a:p>
            <a:endParaRPr lang="en-US"/>
          </a:p>
        </p:txBody>
      </p:sp>
      <p:sp>
        <p:nvSpPr>
          <p:cNvPr id="30" name="TextBox 30"/>
          <p:cNvSpPr txBox="1"/>
          <p:nvPr/>
        </p:nvSpPr>
        <p:spPr>
          <a:xfrm>
            <a:off x="5922123" y="3752850"/>
            <a:ext cx="6443755" cy="723900"/>
          </a:xfrm>
          <a:prstGeom prst="rect">
            <a:avLst/>
          </a:prstGeom>
        </p:spPr>
        <p:txBody>
          <a:bodyPr lIns="0" tIns="0" rIns="0" bIns="0" rtlCol="0" anchor="t">
            <a:spAutoFit/>
          </a:bodyPr>
          <a:lstStyle/>
          <a:p>
            <a:pPr algn="ctr">
              <a:lnSpc>
                <a:spcPts val="5500"/>
              </a:lnSpc>
            </a:pPr>
            <a:r>
              <a:rPr lang="en-US" sz="5000">
                <a:solidFill>
                  <a:srgbClr val="3B3838"/>
                </a:solidFill>
                <a:latin typeface="Open Sans Extra Bold"/>
              </a:rPr>
              <a:t>THANK YOU!</a:t>
            </a:r>
          </a:p>
        </p:txBody>
      </p:sp>
      <p:sp>
        <p:nvSpPr>
          <p:cNvPr id="31" name="TextBox 31"/>
          <p:cNvSpPr txBox="1"/>
          <p:nvPr/>
        </p:nvSpPr>
        <p:spPr>
          <a:xfrm>
            <a:off x="1841615" y="5172075"/>
            <a:ext cx="15010538" cy="3461385"/>
          </a:xfrm>
          <a:prstGeom prst="rect">
            <a:avLst/>
          </a:prstGeom>
        </p:spPr>
        <p:txBody>
          <a:bodyPr lIns="0" tIns="0" rIns="0" bIns="0" rtlCol="0" anchor="t">
            <a:spAutoFit/>
          </a:bodyPr>
          <a:lstStyle/>
          <a:p>
            <a:pPr algn="l">
              <a:lnSpc>
                <a:spcPts val="1980"/>
              </a:lnSpc>
            </a:pPr>
            <a:r>
              <a:rPr lang="en-US" sz="1800">
                <a:solidFill>
                  <a:srgbClr val="3B3838"/>
                </a:solidFill>
                <a:latin typeface="Open Sans Condensed"/>
              </a:rPr>
              <a:t>REFERENCES</a:t>
            </a:r>
          </a:p>
          <a:p>
            <a:pPr algn="l">
              <a:lnSpc>
                <a:spcPts val="1980"/>
              </a:lnSpc>
            </a:pPr>
            <a:r>
              <a:rPr lang="en-US" sz="1800">
                <a:solidFill>
                  <a:srgbClr val="3B3838"/>
                </a:solidFill>
                <a:latin typeface="Open Sans Condensed"/>
              </a:rPr>
              <a:t>Butler, R., &amp; Nisan, M. (1986). Effects of no feedback, task-related comments, and grades on intrinsic motivation and performance. Journal of Educational Psychology, 78(3), 210–216.</a:t>
            </a:r>
            <a:r>
              <a:rPr lang="en-US" sz="1800" u="sng">
                <a:solidFill>
                  <a:srgbClr val="3B3838"/>
                </a:solidFill>
                <a:latin typeface="Open Sans Condensed"/>
                <a:hlinkClick r:id="rId2" tooltip="https://doi.org/10.1037/0022-0663.78.3.210"/>
              </a:rPr>
              <a:t> https://doi.org/10.1037/0022-0663.78.3.210</a:t>
            </a:r>
          </a:p>
          <a:p>
            <a:pPr algn="l">
              <a:lnSpc>
                <a:spcPts val="1980"/>
              </a:lnSpc>
            </a:pPr>
            <a:r>
              <a:rPr lang="en-US" sz="1800">
                <a:solidFill>
                  <a:srgbClr val="3B3838"/>
                </a:solidFill>
                <a:latin typeface="Open Sans Condensed"/>
              </a:rPr>
              <a:t>Decuir, J. T., &amp; Dixson, A. D. (2004). “So when it comes out, they aren’t that surprised that it is there”: Using critical race theory as a tool of analysis of race and racism in education. Educational Researcher,33(5), 26-31. doi:10.3102/0013189x033005026</a:t>
            </a:r>
          </a:p>
          <a:p>
            <a:pPr algn="l">
              <a:lnSpc>
                <a:spcPts val="1980"/>
              </a:lnSpc>
            </a:pPr>
            <a:r>
              <a:rPr lang="en-US" sz="1800">
                <a:solidFill>
                  <a:srgbClr val="3B3838"/>
                </a:solidFill>
                <a:latin typeface="Open Sans Condensed"/>
              </a:rPr>
              <a:t>Feldman, J. (2019). Beyond standards-based grading: Why equity must be part of grading reform. Phi Delta Kappan, 100(8), 52-55.</a:t>
            </a:r>
          </a:p>
          <a:p>
            <a:pPr algn="l">
              <a:lnSpc>
                <a:spcPts val="1980"/>
              </a:lnSpc>
            </a:pPr>
            <a:r>
              <a:rPr lang="en-US" sz="1800">
                <a:solidFill>
                  <a:srgbClr val="3B3838"/>
                </a:solidFill>
                <a:latin typeface="Open Sans Condensed"/>
              </a:rPr>
              <a:t>Feldman, J. (2019). Grading for equity: What it is, why it matters, and how it can transform schools and classrooms. Corwin.</a:t>
            </a:r>
          </a:p>
          <a:p>
            <a:pPr algn="l">
              <a:lnSpc>
                <a:spcPts val="1980"/>
              </a:lnSpc>
            </a:pPr>
            <a:r>
              <a:rPr lang="en-US" sz="1800">
                <a:solidFill>
                  <a:srgbClr val="3B3838"/>
                </a:solidFill>
                <a:latin typeface="Open Sans Condensed"/>
              </a:rPr>
              <a:t>Guskey, T. R., &amp; Jung, L. A. (2009). Grading and reporting in a standards-based environment: Implications for students with special needs. Theory Into Practice, 48(1), 53-62. doi:10.1080/00405840802577619</a:t>
            </a:r>
          </a:p>
          <a:p>
            <a:pPr algn="l">
              <a:lnSpc>
                <a:spcPts val="1980"/>
              </a:lnSpc>
            </a:pPr>
            <a:r>
              <a:rPr lang="en-US" sz="1800">
                <a:solidFill>
                  <a:srgbClr val="3B3838"/>
                </a:solidFill>
                <a:latin typeface="Open Sans Condensed"/>
              </a:rPr>
              <a:t>Iamarino, D. L. (2014). The benefits of standards-based grading: A critical evaluation of modern grading practices. Current Issues in Education, 17(2), 1-12</a:t>
            </a:r>
          </a:p>
          <a:p>
            <a:pPr algn="l">
              <a:lnSpc>
                <a:spcPts val="1980"/>
              </a:lnSpc>
            </a:pPr>
            <a:r>
              <a:rPr lang="en-US" sz="1800">
                <a:solidFill>
                  <a:srgbClr val="3B3838"/>
                </a:solidFill>
                <a:latin typeface="Open Sans Condensed"/>
              </a:rPr>
              <a:t>Ladson-Billings, G. (1995). Toward a theory of culturally relevant pedagogy. American Educational Research Journal, 32(3), 465–491.</a:t>
            </a:r>
            <a:r>
              <a:rPr lang="en-US" sz="1800" u="sng">
                <a:solidFill>
                  <a:srgbClr val="3B3838"/>
                </a:solidFill>
                <a:latin typeface="Open Sans Condensed"/>
                <a:hlinkClick r:id="rId3" tooltip="https://doi.org/10.3102/00028312032003465"/>
              </a:rPr>
              <a:t> https://doi.org/10.3102/00028312032003465</a:t>
            </a:r>
          </a:p>
          <a:p>
            <a:pPr algn="l">
              <a:lnSpc>
                <a:spcPts val="1980"/>
              </a:lnSpc>
            </a:pPr>
            <a:r>
              <a:rPr lang="en-US" sz="1800">
                <a:solidFill>
                  <a:srgbClr val="3B3838"/>
                </a:solidFill>
                <a:latin typeface="Open Sans Condensed"/>
              </a:rPr>
              <a:t>Shippy, N., Washer, B. A., &amp; Perrin, B. (2013). Teaching with the end in mind: The role of standards-based grading. Journal of Family &amp; Consumer Sciences, 105(2), 14-16. doi:10.14307/jfcs105.2.5</a:t>
            </a:r>
          </a:p>
          <a:p>
            <a:pPr algn="l">
              <a:lnSpc>
                <a:spcPts val="1980"/>
              </a:lnSpc>
            </a:pPr>
            <a:endParaRPr lang="en-US" sz="1800">
              <a:solidFill>
                <a:srgbClr val="3B3838"/>
              </a:solidFill>
              <a:latin typeface="Open Sans Condense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94537"/>
            <a:chOff x="0" y="0"/>
            <a:chExt cx="24384000" cy="13726049"/>
          </a:xfrm>
        </p:grpSpPr>
        <p:grpSp>
          <p:nvGrpSpPr>
            <p:cNvPr id="3" name="Group 3"/>
            <p:cNvGrpSpPr/>
            <p:nvPr/>
          </p:nvGrpSpPr>
          <p:grpSpPr>
            <a:xfrm>
              <a:off x="0" y="0"/>
              <a:ext cx="4069955" cy="6863025"/>
              <a:chOff x="0" y="0"/>
              <a:chExt cx="1913890" cy="3227327"/>
            </a:xfrm>
          </p:grpSpPr>
          <p:sp>
            <p:nvSpPr>
              <p:cNvPr id="4" name="Freeform 4"/>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F0C600"/>
              </a:solidFill>
            </p:spPr>
            <p:txBody>
              <a:bodyPr/>
              <a:lstStyle/>
              <a:p>
                <a:endParaRPr lang="en-US"/>
              </a:p>
            </p:txBody>
          </p:sp>
        </p:grpSp>
        <p:grpSp>
          <p:nvGrpSpPr>
            <p:cNvPr id="5" name="Group 5"/>
            <p:cNvGrpSpPr/>
            <p:nvPr/>
          </p:nvGrpSpPr>
          <p:grpSpPr>
            <a:xfrm>
              <a:off x="0" y="6863025"/>
              <a:ext cx="4069955" cy="6863025"/>
              <a:chOff x="0" y="0"/>
              <a:chExt cx="1913890" cy="3227327"/>
            </a:xfrm>
          </p:grpSpPr>
          <p:sp>
            <p:nvSpPr>
              <p:cNvPr id="6" name="Freeform 6"/>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F0C600">
                  <a:alpha val="60000"/>
                </a:srgbClr>
              </a:solidFill>
            </p:spPr>
            <p:txBody>
              <a:bodyPr/>
              <a:lstStyle/>
              <a:p>
                <a:endParaRPr lang="en-US"/>
              </a:p>
            </p:txBody>
          </p:sp>
        </p:grpSp>
        <p:grpSp>
          <p:nvGrpSpPr>
            <p:cNvPr id="7" name="Group 7"/>
            <p:cNvGrpSpPr/>
            <p:nvPr/>
          </p:nvGrpSpPr>
          <p:grpSpPr>
            <a:xfrm>
              <a:off x="4069955" y="0"/>
              <a:ext cx="4069955" cy="6863025"/>
              <a:chOff x="0" y="0"/>
              <a:chExt cx="1913890" cy="3227327"/>
            </a:xfrm>
          </p:grpSpPr>
          <p:sp>
            <p:nvSpPr>
              <p:cNvPr id="8" name="Freeform 8"/>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EA6045"/>
              </a:solidFill>
            </p:spPr>
            <p:txBody>
              <a:bodyPr/>
              <a:lstStyle/>
              <a:p>
                <a:endParaRPr lang="en-US"/>
              </a:p>
            </p:txBody>
          </p:sp>
        </p:grpSp>
        <p:grpSp>
          <p:nvGrpSpPr>
            <p:cNvPr id="9" name="Group 9"/>
            <p:cNvGrpSpPr/>
            <p:nvPr/>
          </p:nvGrpSpPr>
          <p:grpSpPr>
            <a:xfrm>
              <a:off x="4069955" y="6863025"/>
              <a:ext cx="4069955" cy="6863025"/>
              <a:chOff x="0" y="0"/>
              <a:chExt cx="1913890" cy="3227327"/>
            </a:xfrm>
          </p:grpSpPr>
          <p:sp>
            <p:nvSpPr>
              <p:cNvPr id="10" name="Freeform 10"/>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EA6045">
                  <a:alpha val="60000"/>
                </a:srgbClr>
              </a:solidFill>
            </p:spPr>
            <p:txBody>
              <a:bodyPr/>
              <a:lstStyle/>
              <a:p>
                <a:endParaRPr lang="en-US"/>
              </a:p>
            </p:txBody>
          </p:sp>
        </p:grpSp>
        <p:grpSp>
          <p:nvGrpSpPr>
            <p:cNvPr id="11" name="Group 11"/>
            <p:cNvGrpSpPr/>
            <p:nvPr/>
          </p:nvGrpSpPr>
          <p:grpSpPr>
            <a:xfrm>
              <a:off x="8139910" y="0"/>
              <a:ext cx="4061022" cy="6863025"/>
              <a:chOff x="0" y="0"/>
              <a:chExt cx="1913890" cy="3234425"/>
            </a:xfrm>
          </p:grpSpPr>
          <p:sp>
            <p:nvSpPr>
              <p:cNvPr id="12" name="Freeform 12"/>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85A5CC"/>
              </a:solidFill>
            </p:spPr>
            <p:txBody>
              <a:bodyPr/>
              <a:lstStyle/>
              <a:p>
                <a:endParaRPr lang="en-US"/>
              </a:p>
            </p:txBody>
          </p:sp>
        </p:grpSp>
        <p:grpSp>
          <p:nvGrpSpPr>
            <p:cNvPr id="13" name="Group 13"/>
            <p:cNvGrpSpPr/>
            <p:nvPr/>
          </p:nvGrpSpPr>
          <p:grpSpPr>
            <a:xfrm>
              <a:off x="8139910" y="6863025"/>
              <a:ext cx="4061022" cy="6863025"/>
              <a:chOff x="0" y="0"/>
              <a:chExt cx="1913890" cy="3234425"/>
            </a:xfrm>
          </p:grpSpPr>
          <p:sp>
            <p:nvSpPr>
              <p:cNvPr id="14" name="Freeform 14"/>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85A5CC">
                  <a:alpha val="60000"/>
                </a:srgbClr>
              </a:solidFill>
            </p:spPr>
            <p:txBody>
              <a:bodyPr/>
              <a:lstStyle/>
              <a:p>
                <a:endParaRPr lang="en-US"/>
              </a:p>
            </p:txBody>
          </p:sp>
        </p:grpSp>
        <p:grpSp>
          <p:nvGrpSpPr>
            <p:cNvPr id="15" name="Group 15"/>
            <p:cNvGrpSpPr/>
            <p:nvPr/>
          </p:nvGrpSpPr>
          <p:grpSpPr>
            <a:xfrm>
              <a:off x="12200933" y="0"/>
              <a:ext cx="4061022" cy="6863025"/>
              <a:chOff x="0" y="0"/>
              <a:chExt cx="1913890" cy="3234425"/>
            </a:xfrm>
          </p:grpSpPr>
          <p:sp>
            <p:nvSpPr>
              <p:cNvPr id="16" name="Freeform 16"/>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4A6491"/>
              </a:solidFill>
            </p:spPr>
            <p:txBody>
              <a:bodyPr/>
              <a:lstStyle/>
              <a:p>
                <a:endParaRPr lang="en-US"/>
              </a:p>
            </p:txBody>
          </p:sp>
        </p:grpSp>
        <p:grpSp>
          <p:nvGrpSpPr>
            <p:cNvPr id="17" name="Group 17"/>
            <p:cNvGrpSpPr/>
            <p:nvPr/>
          </p:nvGrpSpPr>
          <p:grpSpPr>
            <a:xfrm>
              <a:off x="12200933" y="6863025"/>
              <a:ext cx="4061022" cy="6863025"/>
              <a:chOff x="0" y="0"/>
              <a:chExt cx="1913890" cy="3234425"/>
            </a:xfrm>
          </p:grpSpPr>
          <p:sp>
            <p:nvSpPr>
              <p:cNvPr id="18" name="Freeform 18"/>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4A6491">
                  <a:alpha val="60000"/>
                </a:srgbClr>
              </a:solidFill>
            </p:spPr>
            <p:txBody>
              <a:bodyPr/>
              <a:lstStyle/>
              <a:p>
                <a:endParaRPr lang="en-US"/>
              </a:p>
            </p:txBody>
          </p:sp>
        </p:grpSp>
        <p:grpSp>
          <p:nvGrpSpPr>
            <p:cNvPr id="19" name="Group 19"/>
            <p:cNvGrpSpPr/>
            <p:nvPr/>
          </p:nvGrpSpPr>
          <p:grpSpPr>
            <a:xfrm>
              <a:off x="16261955" y="0"/>
              <a:ext cx="4061022" cy="6863025"/>
              <a:chOff x="0" y="0"/>
              <a:chExt cx="1913890" cy="3234425"/>
            </a:xfrm>
          </p:grpSpPr>
          <p:sp>
            <p:nvSpPr>
              <p:cNvPr id="20" name="Freeform 20"/>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91C46C"/>
              </a:solidFill>
            </p:spPr>
            <p:txBody>
              <a:bodyPr/>
              <a:lstStyle/>
              <a:p>
                <a:endParaRPr lang="en-US"/>
              </a:p>
            </p:txBody>
          </p:sp>
        </p:grpSp>
        <p:grpSp>
          <p:nvGrpSpPr>
            <p:cNvPr id="21" name="Group 21"/>
            <p:cNvGrpSpPr/>
            <p:nvPr/>
          </p:nvGrpSpPr>
          <p:grpSpPr>
            <a:xfrm>
              <a:off x="16261955" y="6863025"/>
              <a:ext cx="4061022" cy="6863025"/>
              <a:chOff x="0" y="0"/>
              <a:chExt cx="1913890" cy="3234425"/>
            </a:xfrm>
          </p:grpSpPr>
          <p:sp>
            <p:nvSpPr>
              <p:cNvPr id="22" name="Freeform 22"/>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91C46C">
                  <a:alpha val="60000"/>
                </a:srgbClr>
              </a:solidFill>
            </p:spPr>
            <p:txBody>
              <a:bodyPr/>
              <a:lstStyle/>
              <a:p>
                <a:endParaRPr lang="en-US"/>
              </a:p>
            </p:txBody>
          </p:sp>
        </p:grpSp>
        <p:grpSp>
          <p:nvGrpSpPr>
            <p:cNvPr id="23" name="Group 23"/>
            <p:cNvGrpSpPr/>
            <p:nvPr/>
          </p:nvGrpSpPr>
          <p:grpSpPr>
            <a:xfrm>
              <a:off x="20322978" y="0"/>
              <a:ext cx="4061022" cy="6863025"/>
              <a:chOff x="0" y="0"/>
              <a:chExt cx="1913890" cy="3234425"/>
            </a:xfrm>
          </p:grpSpPr>
          <p:sp>
            <p:nvSpPr>
              <p:cNvPr id="24" name="Freeform 24"/>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287D7D"/>
              </a:solidFill>
            </p:spPr>
            <p:txBody>
              <a:bodyPr/>
              <a:lstStyle/>
              <a:p>
                <a:endParaRPr lang="en-US"/>
              </a:p>
            </p:txBody>
          </p:sp>
        </p:grpSp>
        <p:grpSp>
          <p:nvGrpSpPr>
            <p:cNvPr id="25" name="Group 25"/>
            <p:cNvGrpSpPr/>
            <p:nvPr/>
          </p:nvGrpSpPr>
          <p:grpSpPr>
            <a:xfrm>
              <a:off x="20322978" y="6863025"/>
              <a:ext cx="4061022" cy="6863025"/>
              <a:chOff x="0" y="0"/>
              <a:chExt cx="1913890" cy="3234425"/>
            </a:xfrm>
          </p:grpSpPr>
          <p:sp>
            <p:nvSpPr>
              <p:cNvPr id="26" name="Freeform 26"/>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287D7D">
                  <a:alpha val="60000"/>
                </a:srgbClr>
              </a:solidFill>
            </p:spPr>
            <p:txBody>
              <a:bodyPr/>
              <a:lstStyle/>
              <a:p>
                <a:endParaRPr lang="en-US"/>
              </a:p>
            </p:txBody>
          </p:sp>
        </p:grpSp>
      </p:grpSp>
      <p:grpSp>
        <p:nvGrpSpPr>
          <p:cNvPr id="27" name="Group 27"/>
          <p:cNvGrpSpPr/>
          <p:nvPr/>
        </p:nvGrpSpPr>
        <p:grpSpPr>
          <a:xfrm>
            <a:off x="1028700" y="1028700"/>
            <a:ext cx="16230600" cy="8229600"/>
            <a:chOff x="0" y="0"/>
            <a:chExt cx="3774616" cy="1913890"/>
          </a:xfrm>
        </p:grpSpPr>
        <p:sp>
          <p:nvSpPr>
            <p:cNvPr id="28" name="Freeform 28"/>
            <p:cNvSpPr/>
            <p:nvPr/>
          </p:nvSpPr>
          <p:spPr>
            <a:xfrm>
              <a:off x="0" y="0"/>
              <a:ext cx="3774617" cy="1913890"/>
            </a:xfrm>
            <a:custGeom>
              <a:avLst/>
              <a:gdLst/>
              <a:ahLst/>
              <a:cxnLst/>
              <a:rect l="l" t="t" r="r" b="b"/>
              <a:pathLst>
                <a:path w="3774617" h="1913890">
                  <a:moveTo>
                    <a:pt x="0" y="0"/>
                  </a:moveTo>
                  <a:lnTo>
                    <a:pt x="3774617" y="0"/>
                  </a:lnTo>
                  <a:lnTo>
                    <a:pt x="3774617" y="1913890"/>
                  </a:lnTo>
                  <a:lnTo>
                    <a:pt x="0" y="1913890"/>
                  </a:lnTo>
                  <a:close/>
                </a:path>
              </a:pathLst>
            </a:custGeom>
            <a:solidFill>
              <a:srgbClr val="FFFFFF"/>
            </a:solidFill>
          </p:spPr>
          <p:txBody>
            <a:bodyPr/>
            <a:lstStyle/>
            <a:p>
              <a:endParaRPr lang="en-US"/>
            </a:p>
          </p:txBody>
        </p:sp>
      </p:grpSp>
      <p:sp>
        <p:nvSpPr>
          <p:cNvPr id="29" name="TextBox 29"/>
          <p:cNvSpPr txBox="1"/>
          <p:nvPr/>
        </p:nvSpPr>
        <p:spPr>
          <a:xfrm>
            <a:off x="3067050" y="3351039"/>
            <a:ext cx="4206819" cy="1416050"/>
          </a:xfrm>
          <a:prstGeom prst="rect">
            <a:avLst/>
          </a:prstGeom>
        </p:spPr>
        <p:txBody>
          <a:bodyPr lIns="0" tIns="0" rIns="0" bIns="0" rtlCol="0" anchor="t">
            <a:spAutoFit/>
          </a:bodyPr>
          <a:lstStyle/>
          <a:p>
            <a:pPr algn="l">
              <a:lnSpc>
                <a:spcPts val="5500"/>
              </a:lnSpc>
            </a:pPr>
            <a:r>
              <a:rPr lang="en-US" sz="5000">
                <a:solidFill>
                  <a:srgbClr val="3B3838"/>
                </a:solidFill>
                <a:latin typeface="Open Sans Extra Bold"/>
              </a:rPr>
              <a:t>EQUITABLE GRADING</a:t>
            </a:r>
          </a:p>
        </p:txBody>
      </p:sp>
      <p:sp>
        <p:nvSpPr>
          <p:cNvPr id="30" name="TextBox 30"/>
          <p:cNvSpPr txBox="1"/>
          <p:nvPr/>
        </p:nvSpPr>
        <p:spPr>
          <a:xfrm>
            <a:off x="8905875" y="3661410"/>
            <a:ext cx="7919648" cy="2878455"/>
          </a:xfrm>
          <a:prstGeom prst="rect">
            <a:avLst/>
          </a:prstGeom>
        </p:spPr>
        <p:txBody>
          <a:bodyPr lIns="0" tIns="0" rIns="0" bIns="0" rtlCol="0" anchor="t">
            <a:spAutoFit/>
          </a:bodyPr>
          <a:lstStyle/>
          <a:p>
            <a:pPr marL="518160" lvl="1" indent="-259080" algn="l">
              <a:lnSpc>
                <a:spcPts val="3840"/>
              </a:lnSpc>
              <a:buFont typeface="Arial"/>
              <a:buChar char="•"/>
            </a:pPr>
            <a:r>
              <a:rPr lang="en-US" sz="2400">
                <a:solidFill>
                  <a:srgbClr val="3B3838"/>
                </a:solidFill>
                <a:latin typeface="Open Sans 1"/>
              </a:rPr>
              <a:t>Quick overview of grading over the years</a:t>
            </a:r>
          </a:p>
          <a:p>
            <a:pPr marL="518160" lvl="1" indent="-259080" algn="l">
              <a:lnSpc>
                <a:spcPts val="3840"/>
              </a:lnSpc>
              <a:buFont typeface="Arial"/>
              <a:buChar char="•"/>
            </a:pPr>
            <a:r>
              <a:rPr lang="en-US" sz="2400">
                <a:solidFill>
                  <a:srgbClr val="3B3838"/>
                </a:solidFill>
                <a:latin typeface="Open Sans 1"/>
              </a:rPr>
              <a:t>What information should grades give us?</a:t>
            </a:r>
          </a:p>
          <a:p>
            <a:pPr marL="518160" lvl="1" indent="-259080" algn="l">
              <a:lnSpc>
                <a:spcPts val="3840"/>
              </a:lnSpc>
              <a:buFont typeface="Arial"/>
              <a:buChar char="•"/>
            </a:pPr>
            <a:r>
              <a:rPr lang="en-US" sz="2400">
                <a:solidFill>
                  <a:srgbClr val="3B3838"/>
                </a:solidFill>
                <a:latin typeface="Open Sans 1"/>
              </a:rPr>
              <a:t>Why are changes to grading important?</a:t>
            </a:r>
          </a:p>
          <a:p>
            <a:pPr marL="518160" lvl="1" indent="-259080" algn="l">
              <a:lnSpc>
                <a:spcPts val="3840"/>
              </a:lnSpc>
              <a:buFont typeface="Arial"/>
              <a:buChar char="•"/>
            </a:pPr>
            <a:r>
              <a:rPr lang="en-US" sz="2400">
                <a:solidFill>
                  <a:srgbClr val="3B3838"/>
                </a:solidFill>
                <a:latin typeface="Open Sans 1"/>
              </a:rPr>
              <a:t>Possible shifts to be more equitable</a:t>
            </a:r>
          </a:p>
          <a:p>
            <a:pPr marL="518160" lvl="1" indent="-259080" algn="l">
              <a:lnSpc>
                <a:spcPts val="3840"/>
              </a:lnSpc>
              <a:buFont typeface="Arial"/>
              <a:buChar char="•"/>
            </a:pPr>
            <a:r>
              <a:rPr lang="en-US" sz="2400">
                <a:solidFill>
                  <a:srgbClr val="3B3838"/>
                </a:solidFill>
                <a:latin typeface="Open Sans 1"/>
              </a:rPr>
              <a:t>What have my students said about this?</a:t>
            </a:r>
          </a:p>
          <a:p>
            <a:pPr algn="l">
              <a:lnSpc>
                <a:spcPts val="3840"/>
              </a:lnSpc>
            </a:pPr>
            <a:endParaRPr lang="en-US" sz="2400">
              <a:solidFill>
                <a:srgbClr val="3B3838"/>
              </a:solidFill>
              <a:latin typeface="Open Sans 1"/>
            </a:endParaRPr>
          </a:p>
        </p:txBody>
      </p:sp>
      <p:sp>
        <p:nvSpPr>
          <p:cNvPr id="31" name="AutoShape 31"/>
          <p:cNvSpPr/>
          <p:nvPr/>
        </p:nvSpPr>
        <p:spPr>
          <a:xfrm>
            <a:off x="3067050" y="5116512"/>
            <a:ext cx="3308586" cy="0"/>
          </a:xfrm>
          <a:prstGeom prst="line">
            <a:avLst/>
          </a:prstGeom>
          <a:ln w="66675" cap="flat">
            <a:solidFill>
              <a:srgbClr val="EA6045"/>
            </a:solidFill>
            <a:prstDash val="solid"/>
            <a:headEnd type="none" w="sm" len="sm"/>
            <a:tailEnd type="none" w="sm" len="sm"/>
          </a:ln>
        </p:spPr>
        <p:txBody>
          <a:bodyPr/>
          <a:lstStyle/>
          <a:p>
            <a:endParaRPr lang="en-US"/>
          </a:p>
        </p:txBody>
      </p:sp>
      <p:sp>
        <p:nvSpPr>
          <p:cNvPr id="32" name="TextBox 32"/>
          <p:cNvSpPr txBox="1"/>
          <p:nvPr/>
        </p:nvSpPr>
        <p:spPr>
          <a:xfrm>
            <a:off x="3067050" y="5595937"/>
            <a:ext cx="3308586" cy="847725"/>
          </a:xfrm>
          <a:prstGeom prst="rect">
            <a:avLst/>
          </a:prstGeom>
        </p:spPr>
        <p:txBody>
          <a:bodyPr lIns="0" tIns="0" rIns="0" bIns="0" rtlCol="0" anchor="t">
            <a:spAutoFit/>
          </a:bodyPr>
          <a:lstStyle/>
          <a:p>
            <a:pPr algn="l">
              <a:lnSpc>
                <a:spcPts val="3300"/>
              </a:lnSpc>
            </a:pPr>
            <a:r>
              <a:rPr lang="en-US" sz="3000">
                <a:solidFill>
                  <a:srgbClr val="3B3838"/>
                </a:solidFill>
                <a:latin typeface="Open Sans Condensed"/>
              </a:rPr>
              <a:t>WHAT IT IS AND WHY IT’S IMPORTANT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4A6491"/>
        </a:solidFill>
        <a:effectLst/>
      </p:bgPr>
    </p:bg>
    <p:spTree>
      <p:nvGrpSpPr>
        <p:cNvPr id="1" name=""/>
        <p:cNvGrpSpPr/>
        <p:nvPr/>
      </p:nvGrpSpPr>
      <p:grpSpPr>
        <a:xfrm>
          <a:off x="0" y="0"/>
          <a:ext cx="0" cy="0"/>
          <a:chOff x="0" y="0"/>
          <a:chExt cx="0" cy="0"/>
        </a:xfrm>
      </p:grpSpPr>
      <p:sp>
        <p:nvSpPr>
          <p:cNvPr id="2" name="AutoShape 2"/>
          <p:cNvSpPr/>
          <p:nvPr/>
        </p:nvSpPr>
        <p:spPr>
          <a:xfrm>
            <a:off x="2372521" y="5594523"/>
            <a:ext cx="4050901" cy="0"/>
          </a:xfrm>
          <a:prstGeom prst="line">
            <a:avLst/>
          </a:prstGeom>
          <a:ln w="66675" cap="flat">
            <a:solidFill>
              <a:srgbClr val="F0C600"/>
            </a:solidFill>
            <a:prstDash val="solid"/>
            <a:headEnd type="none" w="sm" len="sm"/>
            <a:tailEnd type="none" w="sm" len="sm"/>
          </a:ln>
        </p:spPr>
        <p:txBody>
          <a:bodyPr/>
          <a:lstStyle/>
          <a:p>
            <a:endParaRPr lang="en-US"/>
          </a:p>
        </p:txBody>
      </p:sp>
      <p:sp>
        <p:nvSpPr>
          <p:cNvPr id="3" name="TextBox 3"/>
          <p:cNvSpPr txBox="1"/>
          <p:nvPr/>
        </p:nvSpPr>
        <p:spPr>
          <a:xfrm>
            <a:off x="2372521" y="3829050"/>
            <a:ext cx="5156200" cy="1416050"/>
          </a:xfrm>
          <a:prstGeom prst="rect">
            <a:avLst/>
          </a:prstGeom>
        </p:spPr>
        <p:txBody>
          <a:bodyPr lIns="0" tIns="0" rIns="0" bIns="0" rtlCol="0" anchor="t">
            <a:spAutoFit/>
          </a:bodyPr>
          <a:lstStyle/>
          <a:p>
            <a:pPr algn="l">
              <a:lnSpc>
                <a:spcPts val="5500"/>
              </a:lnSpc>
            </a:pPr>
            <a:r>
              <a:rPr lang="en-US" sz="5000">
                <a:solidFill>
                  <a:srgbClr val="FFFFFF"/>
                </a:solidFill>
                <a:latin typeface="Open Sans Extra Bold"/>
              </a:rPr>
              <a:t>HISTORY OF GRADING</a:t>
            </a:r>
          </a:p>
        </p:txBody>
      </p:sp>
      <p:sp>
        <p:nvSpPr>
          <p:cNvPr id="4" name="TextBox 4"/>
          <p:cNvSpPr txBox="1"/>
          <p:nvPr/>
        </p:nvSpPr>
        <p:spPr>
          <a:xfrm>
            <a:off x="2372521" y="6073775"/>
            <a:ext cx="4050901" cy="428625"/>
          </a:xfrm>
          <a:prstGeom prst="rect">
            <a:avLst/>
          </a:prstGeom>
        </p:spPr>
        <p:txBody>
          <a:bodyPr lIns="0" tIns="0" rIns="0" bIns="0" rtlCol="0" anchor="t">
            <a:spAutoFit/>
          </a:bodyPr>
          <a:lstStyle/>
          <a:p>
            <a:pPr algn="l">
              <a:lnSpc>
                <a:spcPts val="3300"/>
              </a:lnSpc>
            </a:pPr>
            <a:r>
              <a:rPr lang="en-US" sz="3000">
                <a:solidFill>
                  <a:srgbClr val="FFFFFF"/>
                </a:solidFill>
                <a:latin typeface="Open Sans Condensed"/>
              </a:rPr>
              <a:t>BRIEF OVERVIEW</a:t>
            </a:r>
          </a:p>
        </p:txBody>
      </p:sp>
      <p:sp>
        <p:nvSpPr>
          <p:cNvPr id="5" name="TextBox 5"/>
          <p:cNvSpPr txBox="1"/>
          <p:nvPr/>
        </p:nvSpPr>
        <p:spPr>
          <a:xfrm>
            <a:off x="8893770" y="1718310"/>
            <a:ext cx="7021709" cy="6764655"/>
          </a:xfrm>
          <a:prstGeom prst="rect">
            <a:avLst/>
          </a:prstGeom>
        </p:spPr>
        <p:txBody>
          <a:bodyPr lIns="0" tIns="0" rIns="0" bIns="0" rtlCol="0" anchor="t">
            <a:spAutoFit/>
          </a:bodyPr>
          <a:lstStyle/>
          <a:p>
            <a:pPr algn="l">
              <a:lnSpc>
                <a:spcPts val="3840"/>
              </a:lnSpc>
            </a:pPr>
            <a:r>
              <a:rPr lang="en-US" sz="2400">
                <a:solidFill>
                  <a:srgbClr val="FFFFFF"/>
                </a:solidFill>
                <a:latin typeface="Open Sans 1"/>
              </a:rPr>
              <a:t>Grading practices have changed very little the last 100 years. Grades were originally used by schools to sort students for future employment in industrial settings. Student grades and how those grades are communicated to students and their families often still reflect the practices from the beginning of the 20th century (Townsley &amp; Buckmiller, 2020).</a:t>
            </a:r>
          </a:p>
          <a:p>
            <a:pPr algn="l">
              <a:lnSpc>
                <a:spcPts val="3840"/>
              </a:lnSpc>
            </a:pPr>
            <a:endParaRPr lang="en-US" sz="2400">
              <a:solidFill>
                <a:srgbClr val="FFFFFF"/>
              </a:solidFill>
              <a:latin typeface="Open Sans 1"/>
            </a:endParaRPr>
          </a:p>
          <a:p>
            <a:pPr algn="l">
              <a:lnSpc>
                <a:spcPts val="3840"/>
              </a:lnSpc>
            </a:pPr>
            <a:r>
              <a:rPr lang="en-US" sz="2400">
                <a:solidFill>
                  <a:srgbClr val="FFFFFF"/>
                </a:solidFill>
                <a:latin typeface="Open Sans 1"/>
              </a:rPr>
              <a:t>Many common grading practices emphasize the importance of accumulating points over learning and other common practices rely on awarding points for compliance.</a:t>
            </a:r>
          </a:p>
          <a:p>
            <a:pPr algn="l">
              <a:lnSpc>
                <a:spcPts val="3840"/>
              </a:lnSpc>
            </a:pPr>
            <a:endParaRPr lang="en-US" sz="2400">
              <a:solidFill>
                <a:srgbClr val="FFFFFF"/>
              </a:solidFill>
              <a:latin typeface="Open Sans 1"/>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6695" y="0"/>
            <a:ext cx="18281305" cy="10290768"/>
            <a:chOff x="0" y="0"/>
            <a:chExt cx="24375074" cy="13721025"/>
          </a:xfrm>
        </p:grpSpPr>
        <p:grpSp>
          <p:nvGrpSpPr>
            <p:cNvPr id="3" name="Group 3"/>
            <p:cNvGrpSpPr/>
            <p:nvPr/>
          </p:nvGrpSpPr>
          <p:grpSpPr>
            <a:xfrm>
              <a:off x="0" y="0"/>
              <a:ext cx="4068465" cy="6860512"/>
              <a:chOff x="0" y="0"/>
              <a:chExt cx="1913890" cy="3227327"/>
            </a:xfrm>
          </p:grpSpPr>
          <p:sp>
            <p:nvSpPr>
              <p:cNvPr id="4" name="Freeform 4"/>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F0C600"/>
              </a:solidFill>
            </p:spPr>
            <p:txBody>
              <a:bodyPr/>
              <a:lstStyle/>
              <a:p>
                <a:endParaRPr lang="en-US"/>
              </a:p>
            </p:txBody>
          </p:sp>
        </p:grpSp>
        <p:grpSp>
          <p:nvGrpSpPr>
            <p:cNvPr id="5" name="Group 5"/>
            <p:cNvGrpSpPr/>
            <p:nvPr/>
          </p:nvGrpSpPr>
          <p:grpSpPr>
            <a:xfrm>
              <a:off x="0" y="6860512"/>
              <a:ext cx="4068465" cy="6860512"/>
              <a:chOff x="0" y="0"/>
              <a:chExt cx="1913890" cy="3227327"/>
            </a:xfrm>
          </p:grpSpPr>
          <p:sp>
            <p:nvSpPr>
              <p:cNvPr id="6" name="Freeform 6"/>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F0C600">
                  <a:alpha val="60000"/>
                </a:srgbClr>
              </a:solidFill>
            </p:spPr>
            <p:txBody>
              <a:bodyPr/>
              <a:lstStyle/>
              <a:p>
                <a:endParaRPr lang="en-US"/>
              </a:p>
            </p:txBody>
          </p:sp>
        </p:grpSp>
        <p:grpSp>
          <p:nvGrpSpPr>
            <p:cNvPr id="7" name="Group 7"/>
            <p:cNvGrpSpPr/>
            <p:nvPr/>
          </p:nvGrpSpPr>
          <p:grpSpPr>
            <a:xfrm>
              <a:off x="4068465" y="0"/>
              <a:ext cx="4068465" cy="6860512"/>
              <a:chOff x="0" y="0"/>
              <a:chExt cx="1913890" cy="3227327"/>
            </a:xfrm>
          </p:grpSpPr>
          <p:sp>
            <p:nvSpPr>
              <p:cNvPr id="8" name="Freeform 8"/>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EA6045"/>
              </a:solidFill>
            </p:spPr>
            <p:txBody>
              <a:bodyPr/>
              <a:lstStyle/>
              <a:p>
                <a:endParaRPr lang="en-US"/>
              </a:p>
            </p:txBody>
          </p:sp>
        </p:grpSp>
        <p:grpSp>
          <p:nvGrpSpPr>
            <p:cNvPr id="9" name="Group 9"/>
            <p:cNvGrpSpPr/>
            <p:nvPr/>
          </p:nvGrpSpPr>
          <p:grpSpPr>
            <a:xfrm>
              <a:off x="4068465" y="6860512"/>
              <a:ext cx="4068465" cy="6860512"/>
              <a:chOff x="0" y="0"/>
              <a:chExt cx="1913890" cy="3227327"/>
            </a:xfrm>
          </p:grpSpPr>
          <p:sp>
            <p:nvSpPr>
              <p:cNvPr id="10" name="Freeform 10"/>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EA6045">
                  <a:alpha val="60000"/>
                </a:srgbClr>
              </a:solidFill>
            </p:spPr>
            <p:txBody>
              <a:bodyPr/>
              <a:lstStyle/>
              <a:p>
                <a:endParaRPr lang="en-US"/>
              </a:p>
            </p:txBody>
          </p:sp>
        </p:grpSp>
        <p:grpSp>
          <p:nvGrpSpPr>
            <p:cNvPr id="11" name="Group 11"/>
            <p:cNvGrpSpPr/>
            <p:nvPr/>
          </p:nvGrpSpPr>
          <p:grpSpPr>
            <a:xfrm>
              <a:off x="8136931" y="0"/>
              <a:ext cx="4059536" cy="6860512"/>
              <a:chOff x="0" y="0"/>
              <a:chExt cx="1913890" cy="3234425"/>
            </a:xfrm>
          </p:grpSpPr>
          <p:sp>
            <p:nvSpPr>
              <p:cNvPr id="12" name="Freeform 12"/>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85A5CC"/>
              </a:solidFill>
            </p:spPr>
            <p:txBody>
              <a:bodyPr/>
              <a:lstStyle/>
              <a:p>
                <a:endParaRPr lang="en-US"/>
              </a:p>
            </p:txBody>
          </p:sp>
        </p:grpSp>
        <p:grpSp>
          <p:nvGrpSpPr>
            <p:cNvPr id="13" name="Group 13"/>
            <p:cNvGrpSpPr/>
            <p:nvPr/>
          </p:nvGrpSpPr>
          <p:grpSpPr>
            <a:xfrm>
              <a:off x="8136931" y="6860512"/>
              <a:ext cx="4059536" cy="6860512"/>
              <a:chOff x="0" y="0"/>
              <a:chExt cx="1913890" cy="3234425"/>
            </a:xfrm>
          </p:grpSpPr>
          <p:sp>
            <p:nvSpPr>
              <p:cNvPr id="14" name="Freeform 14"/>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85A5CC">
                  <a:alpha val="60000"/>
                </a:srgbClr>
              </a:solidFill>
            </p:spPr>
            <p:txBody>
              <a:bodyPr/>
              <a:lstStyle/>
              <a:p>
                <a:endParaRPr lang="en-US"/>
              </a:p>
            </p:txBody>
          </p:sp>
        </p:grpSp>
        <p:grpSp>
          <p:nvGrpSpPr>
            <p:cNvPr id="15" name="Group 15"/>
            <p:cNvGrpSpPr/>
            <p:nvPr/>
          </p:nvGrpSpPr>
          <p:grpSpPr>
            <a:xfrm>
              <a:off x="12196466" y="0"/>
              <a:ext cx="4059536" cy="6860512"/>
              <a:chOff x="0" y="0"/>
              <a:chExt cx="1913890" cy="3234425"/>
            </a:xfrm>
          </p:grpSpPr>
          <p:sp>
            <p:nvSpPr>
              <p:cNvPr id="16" name="Freeform 16"/>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4A6491"/>
              </a:solidFill>
            </p:spPr>
            <p:txBody>
              <a:bodyPr/>
              <a:lstStyle/>
              <a:p>
                <a:endParaRPr lang="en-US"/>
              </a:p>
            </p:txBody>
          </p:sp>
        </p:grpSp>
        <p:grpSp>
          <p:nvGrpSpPr>
            <p:cNvPr id="17" name="Group 17"/>
            <p:cNvGrpSpPr/>
            <p:nvPr/>
          </p:nvGrpSpPr>
          <p:grpSpPr>
            <a:xfrm>
              <a:off x="12196466" y="6860512"/>
              <a:ext cx="4059536" cy="6860512"/>
              <a:chOff x="0" y="0"/>
              <a:chExt cx="1913890" cy="3234425"/>
            </a:xfrm>
          </p:grpSpPr>
          <p:sp>
            <p:nvSpPr>
              <p:cNvPr id="18" name="Freeform 18"/>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4A6491">
                  <a:alpha val="60000"/>
                </a:srgbClr>
              </a:solidFill>
            </p:spPr>
            <p:txBody>
              <a:bodyPr/>
              <a:lstStyle/>
              <a:p>
                <a:endParaRPr lang="en-US"/>
              </a:p>
            </p:txBody>
          </p:sp>
        </p:grpSp>
        <p:grpSp>
          <p:nvGrpSpPr>
            <p:cNvPr id="19" name="Group 19"/>
            <p:cNvGrpSpPr/>
            <p:nvPr/>
          </p:nvGrpSpPr>
          <p:grpSpPr>
            <a:xfrm>
              <a:off x="16256002" y="0"/>
              <a:ext cx="4059536" cy="6860512"/>
              <a:chOff x="0" y="0"/>
              <a:chExt cx="1913890" cy="3234425"/>
            </a:xfrm>
          </p:grpSpPr>
          <p:sp>
            <p:nvSpPr>
              <p:cNvPr id="20" name="Freeform 20"/>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91C46C"/>
              </a:solidFill>
            </p:spPr>
            <p:txBody>
              <a:bodyPr/>
              <a:lstStyle/>
              <a:p>
                <a:endParaRPr lang="en-US"/>
              </a:p>
            </p:txBody>
          </p:sp>
        </p:grpSp>
        <p:grpSp>
          <p:nvGrpSpPr>
            <p:cNvPr id="21" name="Group 21"/>
            <p:cNvGrpSpPr/>
            <p:nvPr/>
          </p:nvGrpSpPr>
          <p:grpSpPr>
            <a:xfrm>
              <a:off x="16256002" y="6860512"/>
              <a:ext cx="4059536" cy="6860512"/>
              <a:chOff x="0" y="0"/>
              <a:chExt cx="1913890" cy="3234425"/>
            </a:xfrm>
          </p:grpSpPr>
          <p:sp>
            <p:nvSpPr>
              <p:cNvPr id="22" name="Freeform 22"/>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91C46C">
                  <a:alpha val="60000"/>
                </a:srgbClr>
              </a:solidFill>
            </p:spPr>
            <p:txBody>
              <a:bodyPr/>
              <a:lstStyle/>
              <a:p>
                <a:endParaRPr lang="en-US"/>
              </a:p>
            </p:txBody>
          </p:sp>
        </p:grpSp>
        <p:grpSp>
          <p:nvGrpSpPr>
            <p:cNvPr id="23" name="Group 23"/>
            <p:cNvGrpSpPr/>
            <p:nvPr/>
          </p:nvGrpSpPr>
          <p:grpSpPr>
            <a:xfrm>
              <a:off x="20315538" y="0"/>
              <a:ext cx="4059536" cy="6860512"/>
              <a:chOff x="0" y="0"/>
              <a:chExt cx="1913890" cy="3234425"/>
            </a:xfrm>
          </p:grpSpPr>
          <p:sp>
            <p:nvSpPr>
              <p:cNvPr id="24" name="Freeform 24"/>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287D7D"/>
              </a:solidFill>
            </p:spPr>
            <p:txBody>
              <a:bodyPr/>
              <a:lstStyle/>
              <a:p>
                <a:endParaRPr lang="en-US"/>
              </a:p>
            </p:txBody>
          </p:sp>
        </p:grpSp>
        <p:grpSp>
          <p:nvGrpSpPr>
            <p:cNvPr id="25" name="Group 25"/>
            <p:cNvGrpSpPr/>
            <p:nvPr/>
          </p:nvGrpSpPr>
          <p:grpSpPr>
            <a:xfrm>
              <a:off x="20315538" y="6860512"/>
              <a:ext cx="4059536" cy="6860512"/>
              <a:chOff x="0" y="0"/>
              <a:chExt cx="1913890" cy="3234425"/>
            </a:xfrm>
          </p:grpSpPr>
          <p:sp>
            <p:nvSpPr>
              <p:cNvPr id="26" name="Freeform 26"/>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287D7D">
                  <a:alpha val="60000"/>
                </a:srgbClr>
              </a:solidFill>
            </p:spPr>
            <p:txBody>
              <a:bodyPr/>
              <a:lstStyle/>
              <a:p>
                <a:endParaRPr lang="en-US"/>
              </a:p>
            </p:txBody>
          </p:sp>
        </p:grpSp>
      </p:grpSp>
      <p:grpSp>
        <p:nvGrpSpPr>
          <p:cNvPr id="27" name="Group 27"/>
          <p:cNvGrpSpPr/>
          <p:nvPr/>
        </p:nvGrpSpPr>
        <p:grpSpPr>
          <a:xfrm>
            <a:off x="1028700" y="1028700"/>
            <a:ext cx="16230600" cy="8229600"/>
            <a:chOff x="0" y="0"/>
            <a:chExt cx="3774616" cy="1913890"/>
          </a:xfrm>
        </p:grpSpPr>
        <p:sp>
          <p:nvSpPr>
            <p:cNvPr id="28" name="Freeform 28"/>
            <p:cNvSpPr/>
            <p:nvPr/>
          </p:nvSpPr>
          <p:spPr>
            <a:xfrm>
              <a:off x="0" y="0"/>
              <a:ext cx="3774617" cy="1913890"/>
            </a:xfrm>
            <a:custGeom>
              <a:avLst/>
              <a:gdLst/>
              <a:ahLst/>
              <a:cxnLst/>
              <a:rect l="l" t="t" r="r" b="b"/>
              <a:pathLst>
                <a:path w="3774617" h="1913890">
                  <a:moveTo>
                    <a:pt x="0" y="0"/>
                  </a:moveTo>
                  <a:lnTo>
                    <a:pt x="3774617" y="0"/>
                  </a:lnTo>
                  <a:lnTo>
                    <a:pt x="3774617" y="1913890"/>
                  </a:lnTo>
                  <a:lnTo>
                    <a:pt x="0" y="1913890"/>
                  </a:lnTo>
                  <a:close/>
                </a:path>
              </a:pathLst>
            </a:custGeom>
            <a:solidFill>
              <a:srgbClr val="FFFFFF"/>
            </a:solidFill>
          </p:spPr>
          <p:txBody>
            <a:bodyPr/>
            <a:lstStyle/>
            <a:p>
              <a:endParaRPr lang="en-US"/>
            </a:p>
          </p:txBody>
        </p:sp>
      </p:grpSp>
      <p:sp>
        <p:nvSpPr>
          <p:cNvPr id="29" name="AutoShape 29"/>
          <p:cNvSpPr/>
          <p:nvPr/>
        </p:nvSpPr>
        <p:spPr>
          <a:xfrm>
            <a:off x="3041354" y="5108571"/>
            <a:ext cx="6443755" cy="0"/>
          </a:xfrm>
          <a:prstGeom prst="line">
            <a:avLst/>
          </a:prstGeom>
          <a:ln w="66675" cap="flat">
            <a:solidFill>
              <a:srgbClr val="EA6045"/>
            </a:solidFill>
            <a:prstDash val="solid"/>
            <a:headEnd type="none" w="sm" len="sm"/>
            <a:tailEnd type="none" w="sm" len="sm"/>
          </a:ln>
        </p:spPr>
        <p:txBody>
          <a:bodyPr/>
          <a:lstStyle/>
          <a:p>
            <a:endParaRPr lang="en-US"/>
          </a:p>
        </p:txBody>
      </p:sp>
      <p:sp>
        <p:nvSpPr>
          <p:cNvPr id="30" name="Freeform 30"/>
          <p:cNvSpPr/>
          <p:nvPr/>
        </p:nvSpPr>
        <p:spPr>
          <a:xfrm>
            <a:off x="12208958" y="2669576"/>
            <a:ext cx="3027403" cy="4757347"/>
          </a:xfrm>
          <a:custGeom>
            <a:avLst/>
            <a:gdLst/>
            <a:ahLst/>
            <a:cxnLst/>
            <a:rect l="l" t="t" r="r" b="b"/>
            <a:pathLst>
              <a:path w="3027403" h="4757347">
                <a:moveTo>
                  <a:pt x="0" y="0"/>
                </a:moveTo>
                <a:lnTo>
                  <a:pt x="3027403" y="0"/>
                </a:lnTo>
                <a:lnTo>
                  <a:pt x="3027403" y="4757348"/>
                </a:lnTo>
                <a:lnTo>
                  <a:pt x="0" y="4757348"/>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sp>
        <p:nvSpPr>
          <p:cNvPr id="31" name="Freeform 31"/>
          <p:cNvSpPr/>
          <p:nvPr/>
        </p:nvSpPr>
        <p:spPr>
          <a:xfrm>
            <a:off x="4213787" y="6168365"/>
            <a:ext cx="3259656" cy="3259656"/>
          </a:xfrm>
          <a:custGeom>
            <a:avLst/>
            <a:gdLst/>
            <a:ahLst/>
            <a:cxnLst/>
            <a:rect l="l" t="t" r="r" b="b"/>
            <a:pathLst>
              <a:path w="3259656" h="3259656">
                <a:moveTo>
                  <a:pt x="0" y="0"/>
                </a:moveTo>
                <a:lnTo>
                  <a:pt x="3259656" y="0"/>
                </a:lnTo>
                <a:lnTo>
                  <a:pt x="3259656" y="3259656"/>
                </a:lnTo>
                <a:lnTo>
                  <a:pt x="0" y="3259656"/>
                </a:lnTo>
                <a:lnTo>
                  <a:pt x="0" y="0"/>
                </a:lnTo>
                <a:close/>
              </a:path>
            </a:pathLst>
          </a:custGeom>
          <a:blipFill>
            <a:blip r:embed="rId5"/>
            <a:stretch>
              <a:fillRect/>
            </a:stretch>
          </a:blipFill>
        </p:spPr>
        <p:txBody>
          <a:bodyPr/>
          <a:lstStyle/>
          <a:p>
            <a:endParaRPr lang="en-US"/>
          </a:p>
        </p:txBody>
      </p:sp>
      <p:sp>
        <p:nvSpPr>
          <p:cNvPr id="32" name="TextBox 32"/>
          <p:cNvSpPr txBox="1"/>
          <p:nvPr/>
        </p:nvSpPr>
        <p:spPr>
          <a:xfrm>
            <a:off x="2996619" y="1952448"/>
            <a:ext cx="7379434" cy="2806700"/>
          </a:xfrm>
          <a:prstGeom prst="rect">
            <a:avLst/>
          </a:prstGeom>
        </p:spPr>
        <p:txBody>
          <a:bodyPr lIns="0" tIns="0" rIns="0" bIns="0" rtlCol="0" anchor="t">
            <a:spAutoFit/>
          </a:bodyPr>
          <a:lstStyle/>
          <a:p>
            <a:pPr algn="l">
              <a:lnSpc>
                <a:spcPts val="5500"/>
              </a:lnSpc>
            </a:pPr>
            <a:r>
              <a:rPr lang="en-US" sz="5000">
                <a:solidFill>
                  <a:srgbClr val="3B3838"/>
                </a:solidFill>
                <a:latin typeface="Open Sans Extra Bold"/>
              </a:rPr>
              <a:t>WHAT INFORMATION DO YOU THINK GRADES SHOULD ACTUALLY PROVIDE?</a:t>
            </a:r>
          </a:p>
        </p:txBody>
      </p:sp>
      <p:sp>
        <p:nvSpPr>
          <p:cNvPr id="33" name="TextBox 33"/>
          <p:cNvSpPr txBox="1"/>
          <p:nvPr/>
        </p:nvSpPr>
        <p:spPr>
          <a:xfrm>
            <a:off x="3012779" y="5587823"/>
            <a:ext cx="7347113" cy="428625"/>
          </a:xfrm>
          <a:prstGeom prst="rect">
            <a:avLst/>
          </a:prstGeom>
        </p:spPr>
        <p:txBody>
          <a:bodyPr lIns="0" tIns="0" rIns="0" bIns="0" rtlCol="0" anchor="t">
            <a:spAutoFit/>
          </a:bodyPr>
          <a:lstStyle/>
          <a:p>
            <a:pPr algn="l">
              <a:lnSpc>
                <a:spcPts val="3300"/>
              </a:lnSpc>
            </a:pPr>
            <a:r>
              <a:rPr lang="en-US" sz="3000">
                <a:solidFill>
                  <a:srgbClr val="3B3838"/>
                </a:solidFill>
                <a:latin typeface="Open Sans Condensed"/>
              </a:rPr>
              <a:t>USE THE QR CODE TO JOT DOWN SOME IDEAS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1828800" y="5734223"/>
            <a:ext cx="3606377" cy="0"/>
          </a:xfrm>
          <a:prstGeom prst="line">
            <a:avLst/>
          </a:prstGeom>
          <a:ln w="66675" cap="flat">
            <a:solidFill>
              <a:srgbClr val="EA6045"/>
            </a:solidFill>
            <a:prstDash val="solid"/>
            <a:headEnd type="none" w="sm" len="sm"/>
            <a:tailEnd type="none" w="sm" len="sm"/>
          </a:ln>
        </p:spPr>
        <p:txBody>
          <a:bodyPr/>
          <a:lstStyle/>
          <a:p>
            <a:endParaRPr lang="en-US"/>
          </a:p>
        </p:txBody>
      </p:sp>
      <p:sp>
        <p:nvSpPr>
          <p:cNvPr id="3" name="TextBox 3"/>
          <p:cNvSpPr txBox="1"/>
          <p:nvPr/>
        </p:nvSpPr>
        <p:spPr>
          <a:xfrm>
            <a:off x="1841615" y="3273425"/>
            <a:ext cx="5156200" cy="2111375"/>
          </a:xfrm>
          <a:prstGeom prst="rect">
            <a:avLst/>
          </a:prstGeom>
        </p:spPr>
        <p:txBody>
          <a:bodyPr lIns="0" tIns="0" rIns="0" bIns="0" rtlCol="0" anchor="t">
            <a:spAutoFit/>
          </a:bodyPr>
          <a:lstStyle/>
          <a:p>
            <a:pPr algn="l">
              <a:lnSpc>
                <a:spcPts val="5500"/>
              </a:lnSpc>
            </a:pPr>
            <a:r>
              <a:rPr lang="en-US" sz="5000">
                <a:solidFill>
                  <a:srgbClr val="3B3838"/>
                </a:solidFill>
                <a:latin typeface="Open Sans Extra Bold"/>
              </a:rPr>
              <a:t>WHAT SHOULD GRADES TELL US?</a:t>
            </a:r>
          </a:p>
        </p:txBody>
      </p:sp>
      <p:sp>
        <p:nvSpPr>
          <p:cNvPr id="4" name="TextBox 4"/>
          <p:cNvSpPr txBox="1"/>
          <p:nvPr/>
        </p:nvSpPr>
        <p:spPr>
          <a:xfrm>
            <a:off x="1828800" y="6213475"/>
            <a:ext cx="3606377" cy="847725"/>
          </a:xfrm>
          <a:prstGeom prst="rect">
            <a:avLst/>
          </a:prstGeom>
        </p:spPr>
        <p:txBody>
          <a:bodyPr lIns="0" tIns="0" rIns="0" bIns="0" rtlCol="0" anchor="t">
            <a:spAutoFit/>
          </a:bodyPr>
          <a:lstStyle/>
          <a:p>
            <a:pPr algn="l">
              <a:lnSpc>
                <a:spcPts val="3300"/>
              </a:lnSpc>
            </a:pPr>
            <a:r>
              <a:rPr lang="en-US" sz="3000">
                <a:solidFill>
                  <a:srgbClr val="3B3838"/>
                </a:solidFill>
                <a:latin typeface="Open Sans Condensed"/>
              </a:rPr>
              <a:t>STUDENT KNOWLDEDGE AND SKILLS</a:t>
            </a:r>
          </a:p>
        </p:txBody>
      </p:sp>
      <p:sp>
        <p:nvSpPr>
          <p:cNvPr id="5" name="TextBox 5"/>
          <p:cNvSpPr txBox="1"/>
          <p:nvPr/>
        </p:nvSpPr>
        <p:spPr>
          <a:xfrm>
            <a:off x="9144000" y="2575686"/>
            <a:ext cx="7360848" cy="1906905"/>
          </a:xfrm>
          <a:prstGeom prst="rect">
            <a:avLst/>
          </a:prstGeom>
        </p:spPr>
        <p:txBody>
          <a:bodyPr lIns="0" tIns="0" rIns="0" bIns="0" rtlCol="0" anchor="t">
            <a:spAutoFit/>
          </a:bodyPr>
          <a:lstStyle/>
          <a:p>
            <a:pPr algn="l">
              <a:lnSpc>
                <a:spcPts val="3840"/>
              </a:lnSpc>
            </a:pPr>
            <a:r>
              <a:rPr lang="en-US" sz="2400">
                <a:solidFill>
                  <a:srgbClr val="3B3838"/>
                </a:solidFill>
                <a:latin typeface="Open Sans 1"/>
              </a:rPr>
              <a:t>Inform students how they are progressing with the learning outcomes for the class.</a:t>
            </a:r>
          </a:p>
          <a:p>
            <a:pPr algn="l">
              <a:lnSpc>
                <a:spcPts val="3840"/>
              </a:lnSpc>
            </a:pPr>
            <a:r>
              <a:rPr lang="en-US" sz="2400">
                <a:solidFill>
                  <a:srgbClr val="3B3838"/>
                </a:solidFill>
                <a:latin typeface="Open Sans 1"/>
              </a:rPr>
              <a:t>Do students know what they need to know to be successful? </a:t>
            </a:r>
          </a:p>
        </p:txBody>
      </p:sp>
      <p:sp>
        <p:nvSpPr>
          <p:cNvPr id="6" name="TextBox 6"/>
          <p:cNvSpPr txBox="1"/>
          <p:nvPr/>
        </p:nvSpPr>
        <p:spPr>
          <a:xfrm>
            <a:off x="9144000" y="6777798"/>
            <a:ext cx="7360848" cy="1906905"/>
          </a:xfrm>
          <a:prstGeom prst="rect">
            <a:avLst/>
          </a:prstGeom>
        </p:spPr>
        <p:txBody>
          <a:bodyPr lIns="0" tIns="0" rIns="0" bIns="0" rtlCol="0" anchor="t">
            <a:spAutoFit/>
          </a:bodyPr>
          <a:lstStyle/>
          <a:p>
            <a:pPr algn="l">
              <a:lnSpc>
                <a:spcPts val="3840"/>
              </a:lnSpc>
            </a:pPr>
            <a:r>
              <a:rPr lang="en-US" sz="2400">
                <a:solidFill>
                  <a:srgbClr val="3B3838"/>
                </a:solidFill>
                <a:latin typeface="Open Sans 1"/>
              </a:rPr>
              <a:t>Inform students how they are progressing with skill acquisition for the class.</a:t>
            </a:r>
          </a:p>
          <a:p>
            <a:pPr algn="l">
              <a:lnSpc>
                <a:spcPts val="3840"/>
              </a:lnSpc>
            </a:pPr>
            <a:r>
              <a:rPr lang="en-US" sz="2400">
                <a:solidFill>
                  <a:srgbClr val="3B3838"/>
                </a:solidFill>
                <a:latin typeface="Open Sans 1"/>
              </a:rPr>
              <a:t>Can students do what they need to do to be successful?</a:t>
            </a:r>
          </a:p>
        </p:txBody>
      </p:sp>
      <p:grpSp>
        <p:nvGrpSpPr>
          <p:cNvPr id="7" name="Group 7"/>
          <p:cNvGrpSpPr/>
          <p:nvPr/>
        </p:nvGrpSpPr>
        <p:grpSpPr>
          <a:xfrm>
            <a:off x="9144000" y="814262"/>
            <a:ext cx="2772794" cy="1401985"/>
            <a:chOff x="0" y="0"/>
            <a:chExt cx="3697059" cy="1869314"/>
          </a:xfrm>
        </p:grpSpPr>
        <p:grpSp>
          <p:nvGrpSpPr>
            <p:cNvPr id="8" name="Group 8"/>
            <p:cNvGrpSpPr/>
            <p:nvPr/>
          </p:nvGrpSpPr>
          <p:grpSpPr>
            <a:xfrm>
              <a:off x="0" y="0"/>
              <a:ext cx="3697059" cy="1869314"/>
              <a:chOff x="0" y="0"/>
              <a:chExt cx="3098032" cy="1566432"/>
            </a:xfrm>
          </p:grpSpPr>
          <p:sp>
            <p:nvSpPr>
              <p:cNvPr id="9" name="Freeform 9"/>
              <p:cNvSpPr/>
              <p:nvPr/>
            </p:nvSpPr>
            <p:spPr>
              <a:xfrm>
                <a:off x="0" y="0"/>
                <a:ext cx="3098032" cy="1566433"/>
              </a:xfrm>
              <a:custGeom>
                <a:avLst/>
                <a:gdLst/>
                <a:ahLst/>
                <a:cxnLst/>
                <a:rect l="l" t="t" r="r" b="b"/>
                <a:pathLst>
                  <a:path w="3098032" h="1566433">
                    <a:moveTo>
                      <a:pt x="2973571" y="1566432"/>
                    </a:moveTo>
                    <a:lnTo>
                      <a:pt x="124460" y="1566432"/>
                    </a:lnTo>
                    <a:cubicBezTo>
                      <a:pt x="55880" y="1566432"/>
                      <a:pt x="0" y="1510552"/>
                      <a:pt x="0" y="1441972"/>
                    </a:cubicBezTo>
                    <a:lnTo>
                      <a:pt x="0" y="124460"/>
                    </a:lnTo>
                    <a:cubicBezTo>
                      <a:pt x="0" y="55880"/>
                      <a:pt x="55880" y="0"/>
                      <a:pt x="124460" y="0"/>
                    </a:cubicBezTo>
                    <a:lnTo>
                      <a:pt x="2973572" y="0"/>
                    </a:lnTo>
                    <a:cubicBezTo>
                      <a:pt x="3042152" y="0"/>
                      <a:pt x="3098032" y="55880"/>
                      <a:pt x="3098032" y="124460"/>
                    </a:cubicBezTo>
                    <a:lnTo>
                      <a:pt x="3098032" y="1441973"/>
                    </a:lnTo>
                    <a:cubicBezTo>
                      <a:pt x="3098032" y="1510552"/>
                      <a:pt x="3042152" y="1566433"/>
                      <a:pt x="2973572" y="1566433"/>
                    </a:cubicBezTo>
                    <a:close/>
                  </a:path>
                </a:pathLst>
              </a:custGeom>
              <a:solidFill>
                <a:srgbClr val="287D7D"/>
              </a:solidFill>
            </p:spPr>
            <p:txBody>
              <a:bodyPr/>
              <a:lstStyle/>
              <a:p>
                <a:endParaRPr lang="en-US"/>
              </a:p>
            </p:txBody>
          </p:sp>
        </p:grpSp>
        <p:sp>
          <p:nvSpPr>
            <p:cNvPr id="10" name="TextBox 10"/>
            <p:cNvSpPr txBox="1"/>
            <p:nvPr/>
          </p:nvSpPr>
          <p:spPr>
            <a:xfrm>
              <a:off x="0" y="158476"/>
              <a:ext cx="3697059" cy="1580936"/>
            </a:xfrm>
            <a:prstGeom prst="rect">
              <a:avLst/>
            </a:prstGeom>
          </p:spPr>
          <p:txBody>
            <a:bodyPr lIns="0" tIns="0" rIns="0" bIns="0" rtlCol="0" anchor="t">
              <a:spAutoFit/>
            </a:bodyPr>
            <a:lstStyle/>
            <a:p>
              <a:pPr algn="ctr">
                <a:lnSpc>
                  <a:spcPts val="3079"/>
                </a:lnSpc>
              </a:pPr>
              <a:r>
                <a:rPr lang="en-US" sz="2799" spc="139">
                  <a:solidFill>
                    <a:srgbClr val="FFFFFF"/>
                  </a:solidFill>
                  <a:latin typeface="Open Sans Extra Bold"/>
                </a:rPr>
                <a:t>WHAT STUDENTS KNOW</a:t>
              </a:r>
            </a:p>
          </p:txBody>
        </p:sp>
      </p:grpSp>
      <p:grpSp>
        <p:nvGrpSpPr>
          <p:cNvPr id="11" name="Group 11"/>
          <p:cNvGrpSpPr/>
          <p:nvPr/>
        </p:nvGrpSpPr>
        <p:grpSpPr>
          <a:xfrm>
            <a:off x="9144000" y="5016374"/>
            <a:ext cx="2772794" cy="1401985"/>
            <a:chOff x="0" y="0"/>
            <a:chExt cx="3697059" cy="1869314"/>
          </a:xfrm>
        </p:grpSpPr>
        <p:grpSp>
          <p:nvGrpSpPr>
            <p:cNvPr id="12" name="Group 12"/>
            <p:cNvGrpSpPr/>
            <p:nvPr/>
          </p:nvGrpSpPr>
          <p:grpSpPr>
            <a:xfrm>
              <a:off x="0" y="0"/>
              <a:ext cx="3697059" cy="1869314"/>
              <a:chOff x="0" y="0"/>
              <a:chExt cx="3098032" cy="1566432"/>
            </a:xfrm>
          </p:grpSpPr>
          <p:sp>
            <p:nvSpPr>
              <p:cNvPr id="13" name="Freeform 13"/>
              <p:cNvSpPr/>
              <p:nvPr/>
            </p:nvSpPr>
            <p:spPr>
              <a:xfrm>
                <a:off x="0" y="0"/>
                <a:ext cx="3098032" cy="1566433"/>
              </a:xfrm>
              <a:custGeom>
                <a:avLst/>
                <a:gdLst/>
                <a:ahLst/>
                <a:cxnLst/>
                <a:rect l="l" t="t" r="r" b="b"/>
                <a:pathLst>
                  <a:path w="3098032" h="1566433">
                    <a:moveTo>
                      <a:pt x="2973571" y="1566432"/>
                    </a:moveTo>
                    <a:lnTo>
                      <a:pt x="124460" y="1566432"/>
                    </a:lnTo>
                    <a:cubicBezTo>
                      <a:pt x="55880" y="1566432"/>
                      <a:pt x="0" y="1510552"/>
                      <a:pt x="0" y="1441972"/>
                    </a:cubicBezTo>
                    <a:lnTo>
                      <a:pt x="0" y="124460"/>
                    </a:lnTo>
                    <a:cubicBezTo>
                      <a:pt x="0" y="55880"/>
                      <a:pt x="55880" y="0"/>
                      <a:pt x="124460" y="0"/>
                    </a:cubicBezTo>
                    <a:lnTo>
                      <a:pt x="2973572" y="0"/>
                    </a:lnTo>
                    <a:cubicBezTo>
                      <a:pt x="3042152" y="0"/>
                      <a:pt x="3098032" y="55880"/>
                      <a:pt x="3098032" y="124460"/>
                    </a:cubicBezTo>
                    <a:lnTo>
                      <a:pt x="3098032" y="1441973"/>
                    </a:lnTo>
                    <a:cubicBezTo>
                      <a:pt x="3098032" y="1510552"/>
                      <a:pt x="3042152" y="1566433"/>
                      <a:pt x="2973572" y="1566433"/>
                    </a:cubicBezTo>
                    <a:close/>
                  </a:path>
                </a:pathLst>
              </a:custGeom>
              <a:solidFill>
                <a:srgbClr val="4A6491"/>
              </a:solidFill>
            </p:spPr>
            <p:txBody>
              <a:bodyPr/>
              <a:lstStyle/>
              <a:p>
                <a:endParaRPr lang="en-US"/>
              </a:p>
            </p:txBody>
          </p:sp>
        </p:grpSp>
        <p:sp>
          <p:nvSpPr>
            <p:cNvPr id="14" name="TextBox 14"/>
            <p:cNvSpPr txBox="1"/>
            <p:nvPr/>
          </p:nvSpPr>
          <p:spPr>
            <a:xfrm>
              <a:off x="0" y="158476"/>
              <a:ext cx="3697059" cy="1580936"/>
            </a:xfrm>
            <a:prstGeom prst="rect">
              <a:avLst/>
            </a:prstGeom>
          </p:spPr>
          <p:txBody>
            <a:bodyPr lIns="0" tIns="0" rIns="0" bIns="0" rtlCol="0" anchor="t">
              <a:spAutoFit/>
            </a:bodyPr>
            <a:lstStyle/>
            <a:p>
              <a:pPr algn="ctr">
                <a:lnSpc>
                  <a:spcPts val="3079"/>
                </a:lnSpc>
              </a:pPr>
              <a:r>
                <a:rPr lang="en-US" sz="2799" spc="139">
                  <a:solidFill>
                    <a:srgbClr val="FFFFFF"/>
                  </a:solidFill>
                  <a:latin typeface="Open Sans Extra Bold"/>
                </a:rPr>
                <a:t>WHAT STUDENTS CAN DO</a:t>
              </a: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3768"/>
            <a:ext cx="18288000" cy="10294537"/>
            <a:chOff x="0" y="0"/>
            <a:chExt cx="24384000" cy="13726049"/>
          </a:xfrm>
        </p:grpSpPr>
        <p:grpSp>
          <p:nvGrpSpPr>
            <p:cNvPr id="3" name="Group 3"/>
            <p:cNvGrpSpPr/>
            <p:nvPr/>
          </p:nvGrpSpPr>
          <p:grpSpPr>
            <a:xfrm>
              <a:off x="0" y="0"/>
              <a:ext cx="4069955" cy="6863025"/>
              <a:chOff x="0" y="0"/>
              <a:chExt cx="1913890" cy="3227327"/>
            </a:xfrm>
          </p:grpSpPr>
          <p:sp>
            <p:nvSpPr>
              <p:cNvPr id="4" name="Freeform 4"/>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F0C600"/>
              </a:solidFill>
            </p:spPr>
            <p:txBody>
              <a:bodyPr/>
              <a:lstStyle/>
              <a:p>
                <a:endParaRPr lang="en-US"/>
              </a:p>
            </p:txBody>
          </p:sp>
        </p:grpSp>
        <p:grpSp>
          <p:nvGrpSpPr>
            <p:cNvPr id="5" name="Group 5"/>
            <p:cNvGrpSpPr/>
            <p:nvPr/>
          </p:nvGrpSpPr>
          <p:grpSpPr>
            <a:xfrm>
              <a:off x="0" y="6863025"/>
              <a:ext cx="4069955" cy="6863025"/>
              <a:chOff x="0" y="0"/>
              <a:chExt cx="1913890" cy="3227327"/>
            </a:xfrm>
          </p:grpSpPr>
          <p:sp>
            <p:nvSpPr>
              <p:cNvPr id="6" name="Freeform 6"/>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F0C600">
                  <a:alpha val="60000"/>
                </a:srgbClr>
              </a:solidFill>
            </p:spPr>
            <p:txBody>
              <a:bodyPr/>
              <a:lstStyle/>
              <a:p>
                <a:endParaRPr lang="en-US"/>
              </a:p>
            </p:txBody>
          </p:sp>
        </p:grpSp>
        <p:grpSp>
          <p:nvGrpSpPr>
            <p:cNvPr id="7" name="Group 7"/>
            <p:cNvGrpSpPr/>
            <p:nvPr/>
          </p:nvGrpSpPr>
          <p:grpSpPr>
            <a:xfrm>
              <a:off x="4069955" y="0"/>
              <a:ext cx="4069955" cy="6863025"/>
              <a:chOff x="0" y="0"/>
              <a:chExt cx="1913890" cy="3227327"/>
            </a:xfrm>
          </p:grpSpPr>
          <p:sp>
            <p:nvSpPr>
              <p:cNvPr id="8" name="Freeform 8"/>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EA6045"/>
              </a:solidFill>
            </p:spPr>
            <p:txBody>
              <a:bodyPr/>
              <a:lstStyle/>
              <a:p>
                <a:endParaRPr lang="en-US"/>
              </a:p>
            </p:txBody>
          </p:sp>
        </p:grpSp>
        <p:grpSp>
          <p:nvGrpSpPr>
            <p:cNvPr id="9" name="Group 9"/>
            <p:cNvGrpSpPr/>
            <p:nvPr/>
          </p:nvGrpSpPr>
          <p:grpSpPr>
            <a:xfrm>
              <a:off x="4069955" y="6863025"/>
              <a:ext cx="4069955" cy="6863025"/>
              <a:chOff x="0" y="0"/>
              <a:chExt cx="1913890" cy="3227327"/>
            </a:xfrm>
          </p:grpSpPr>
          <p:sp>
            <p:nvSpPr>
              <p:cNvPr id="10" name="Freeform 10"/>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EA6045">
                  <a:alpha val="60000"/>
                </a:srgbClr>
              </a:solidFill>
            </p:spPr>
            <p:txBody>
              <a:bodyPr/>
              <a:lstStyle/>
              <a:p>
                <a:endParaRPr lang="en-US"/>
              </a:p>
            </p:txBody>
          </p:sp>
        </p:grpSp>
        <p:grpSp>
          <p:nvGrpSpPr>
            <p:cNvPr id="11" name="Group 11"/>
            <p:cNvGrpSpPr/>
            <p:nvPr/>
          </p:nvGrpSpPr>
          <p:grpSpPr>
            <a:xfrm>
              <a:off x="8139910" y="0"/>
              <a:ext cx="4061022" cy="6863025"/>
              <a:chOff x="0" y="0"/>
              <a:chExt cx="1913890" cy="3234425"/>
            </a:xfrm>
          </p:grpSpPr>
          <p:sp>
            <p:nvSpPr>
              <p:cNvPr id="12" name="Freeform 12"/>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85A5CC"/>
              </a:solidFill>
            </p:spPr>
            <p:txBody>
              <a:bodyPr/>
              <a:lstStyle/>
              <a:p>
                <a:endParaRPr lang="en-US"/>
              </a:p>
            </p:txBody>
          </p:sp>
        </p:grpSp>
        <p:grpSp>
          <p:nvGrpSpPr>
            <p:cNvPr id="13" name="Group 13"/>
            <p:cNvGrpSpPr/>
            <p:nvPr/>
          </p:nvGrpSpPr>
          <p:grpSpPr>
            <a:xfrm>
              <a:off x="8139910" y="6863025"/>
              <a:ext cx="4061022" cy="6863025"/>
              <a:chOff x="0" y="0"/>
              <a:chExt cx="1913890" cy="3234425"/>
            </a:xfrm>
          </p:grpSpPr>
          <p:sp>
            <p:nvSpPr>
              <p:cNvPr id="14" name="Freeform 14"/>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85A5CC">
                  <a:alpha val="60000"/>
                </a:srgbClr>
              </a:solidFill>
            </p:spPr>
            <p:txBody>
              <a:bodyPr/>
              <a:lstStyle/>
              <a:p>
                <a:endParaRPr lang="en-US"/>
              </a:p>
            </p:txBody>
          </p:sp>
        </p:grpSp>
        <p:grpSp>
          <p:nvGrpSpPr>
            <p:cNvPr id="15" name="Group 15"/>
            <p:cNvGrpSpPr/>
            <p:nvPr/>
          </p:nvGrpSpPr>
          <p:grpSpPr>
            <a:xfrm>
              <a:off x="12200933" y="0"/>
              <a:ext cx="4061022" cy="6863025"/>
              <a:chOff x="0" y="0"/>
              <a:chExt cx="1913890" cy="3234425"/>
            </a:xfrm>
          </p:grpSpPr>
          <p:sp>
            <p:nvSpPr>
              <p:cNvPr id="16" name="Freeform 16"/>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4A6491"/>
              </a:solidFill>
            </p:spPr>
            <p:txBody>
              <a:bodyPr/>
              <a:lstStyle/>
              <a:p>
                <a:endParaRPr lang="en-US"/>
              </a:p>
            </p:txBody>
          </p:sp>
        </p:grpSp>
        <p:grpSp>
          <p:nvGrpSpPr>
            <p:cNvPr id="17" name="Group 17"/>
            <p:cNvGrpSpPr/>
            <p:nvPr/>
          </p:nvGrpSpPr>
          <p:grpSpPr>
            <a:xfrm>
              <a:off x="12200933" y="6863025"/>
              <a:ext cx="4061022" cy="6863025"/>
              <a:chOff x="0" y="0"/>
              <a:chExt cx="1913890" cy="3234425"/>
            </a:xfrm>
          </p:grpSpPr>
          <p:sp>
            <p:nvSpPr>
              <p:cNvPr id="18" name="Freeform 18"/>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4A6491">
                  <a:alpha val="60000"/>
                </a:srgbClr>
              </a:solidFill>
            </p:spPr>
            <p:txBody>
              <a:bodyPr/>
              <a:lstStyle/>
              <a:p>
                <a:endParaRPr lang="en-US"/>
              </a:p>
            </p:txBody>
          </p:sp>
        </p:grpSp>
        <p:grpSp>
          <p:nvGrpSpPr>
            <p:cNvPr id="19" name="Group 19"/>
            <p:cNvGrpSpPr/>
            <p:nvPr/>
          </p:nvGrpSpPr>
          <p:grpSpPr>
            <a:xfrm>
              <a:off x="16261955" y="0"/>
              <a:ext cx="4061022" cy="6863025"/>
              <a:chOff x="0" y="0"/>
              <a:chExt cx="1913890" cy="3234425"/>
            </a:xfrm>
          </p:grpSpPr>
          <p:sp>
            <p:nvSpPr>
              <p:cNvPr id="20" name="Freeform 20"/>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91C46C"/>
              </a:solidFill>
            </p:spPr>
            <p:txBody>
              <a:bodyPr/>
              <a:lstStyle/>
              <a:p>
                <a:endParaRPr lang="en-US"/>
              </a:p>
            </p:txBody>
          </p:sp>
        </p:grpSp>
        <p:grpSp>
          <p:nvGrpSpPr>
            <p:cNvPr id="21" name="Group 21"/>
            <p:cNvGrpSpPr/>
            <p:nvPr/>
          </p:nvGrpSpPr>
          <p:grpSpPr>
            <a:xfrm>
              <a:off x="16261955" y="6863025"/>
              <a:ext cx="4061022" cy="6863025"/>
              <a:chOff x="0" y="0"/>
              <a:chExt cx="1913890" cy="3234425"/>
            </a:xfrm>
          </p:grpSpPr>
          <p:sp>
            <p:nvSpPr>
              <p:cNvPr id="22" name="Freeform 22"/>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91C46C">
                  <a:alpha val="60000"/>
                </a:srgbClr>
              </a:solidFill>
            </p:spPr>
            <p:txBody>
              <a:bodyPr/>
              <a:lstStyle/>
              <a:p>
                <a:endParaRPr lang="en-US"/>
              </a:p>
            </p:txBody>
          </p:sp>
        </p:grpSp>
        <p:grpSp>
          <p:nvGrpSpPr>
            <p:cNvPr id="23" name="Group 23"/>
            <p:cNvGrpSpPr/>
            <p:nvPr/>
          </p:nvGrpSpPr>
          <p:grpSpPr>
            <a:xfrm>
              <a:off x="20322978" y="0"/>
              <a:ext cx="4061022" cy="6863025"/>
              <a:chOff x="0" y="0"/>
              <a:chExt cx="1913890" cy="3234425"/>
            </a:xfrm>
          </p:grpSpPr>
          <p:sp>
            <p:nvSpPr>
              <p:cNvPr id="24" name="Freeform 24"/>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287D7D"/>
              </a:solidFill>
            </p:spPr>
            <p:txBody>
              <a:bodyPr/>
              <a:lstStyle/>
              <a:p>
                <a:endParaRPr lang="en-US"/>
              </a:p>
            </p:txBody>
          </p:sp>
        </p:grpSp>
        <p:grpSp>
          <p:nvGrpSpPr>
            <p:cNvPr id="25" name="Group 25"/>
            <p:cNvGrpSpPr/>
            <p:nvPr/>
          </p:nvGrpSpPr>
          <p:grpSpPr>
            <a:xfrm>
              <a:off x="20322978" y="6863025"/>
              <a:ext cx="4061022" cy="6863025"/>
              <a:chOff x="0" y="0"/>
              <a:chExt cx="1913890" cy="3234425"/>
            </a:xfrm>
          </p:grpSpPr>
          <p:sp>
            <p:nvSpPr>
              <p:cNvPr id="26" name="Freeform 26"/>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287D7D">
                  <a:alpha val="60000"/>
                </a:srgbClr>
              </a:solidFill>
            </p:spPr>
            <p:txBody>
              <a:bodyPr/>
              <a:lstStyle/>
              <a:p>
                <a:endParaRPr lang="en-US"/>
              </a:p>
            </p:txBody>
          </p:sp>
        </p:grpSp>
      </p:grpSp>
      <p:grpSp>
        <p:nvGrpSpPr>
          <p:cNvPr id="27" name="Group 27"/>
          <p:cNvGrpSpPr/>
          <p:nvPr/>
        </p:nvGrpSpPr>
        <p:grpSpPr>
          <a:xfrm>
            <a:off x="1028700" y="1028700"/>
            <a:ext cx="16230600" cy="8229600"/>
            <a:chOff x="0" y="0"/>
            <a:chExt cx="3774616" cy="1913890"/>
          </a:xfrm>
        </p:grpSpPr>
        <p:sp>
          <p:nvSpPr>
            <p:cNvPr id="28" name="Freeform 28"/>
            <p:cNvSpPr/>
            <p:nvPr/>
          </p:nvSpPr>
          <p:spPr>
            <a:xfrm>
              <a:off x="0" y="0"/>
              <a:ext cx="3774617" cy="1913890"/>
            </a:xfrm>
            <a:custGeom>
              <a:avLst/>
              <a:gdLst/>
              <a:ahLst/>
              <a:cxnLst/>
              <a:rect l="l" t="t" r="r" b="b"/>
              <a:pathLst>
                <a:path w="3774617" h="1913890">
                  <a:moveTo>
                    <a:pt x="0" y="0"/>
                  </a:moveTo>
                  <a:lnTo>
                    <a:pt x="3774617" y="0"/>
                  </a:lnTo>
                  <a:lnTo>
                    <a:pt x="3774617" y="1913890"/>
                  </a:lnTo>
                  <a:lnTo>
                    <a:pt x="0" y="1913890"/>
                  </a:lnTo>
                  <a:close/>
                </a:path>
              </a:pathLst>
            </a:custGeom>
            <a:solidFill>
              <a:srgbClr val="FFFFFF"/>
            </a:solidFill>
          </p:spPr>
          <p:txBody>
            <a:bodyPr/>
            <a:lstStyle/>
            <a:p>
              <a:endParaRPr lang="en-US"/>
            </a:p>
          </p:txBody>
        </p:sp>
      </p:grpSp>
      <p:sp>
        <p:nvSpPr>
          <p:cNvPr id="29" name="AutoShape 29"/>
          <p:cNvSpPr/>
          <p:nvPr/>
        </p:nvSpPr>
        <p:spPr>
          <a:xfrm>
            <a:off x="3041354" y="5108571"/>
            <a:ext cx="5097797" cy="0"/>
          </a:xfrm>
          <a:prstGeom prst="line">
            <a:avLst/>
          </a:prstGeom>
          <a:ln w="66675" cap="flat">
            <a:solidFill>
              <a:srgbClr val="EA6045"/>
            </a:solidFill>
            <a:prstDash val="solid"/>
            <a:headEnd type="none" w="sm" len="sm"/>
            <a:tailEnd type="none" w="sm" len="sm"/>
          </a:ln>
        </p:spPr>
        <p:txBody>
          <a:bodyPr/>
          <a:lstStyle/>
          <a:p>
            <a:endParaRPr lang="en-US"/>
          </a:p>
        </p:txBody>
      </p:sp>
      <p:sp>
        <p:nvSpPr>
          <p:cNvPr id="30" name="TextBox 30"/>
          <p:cNvSpPr txBox="1"/>
          <p:nvPr/>
        </p:nvSpPr>
        <p:spPr>
          <a:xfrm>
            <a:off x="2996619" y="4038423"/>
            <a:ext cx="5677634" cy="720725"/>
          </a:xfrm>
          <a:prstGeom prst="rect">
            <a:avLst/>
          </a:prstGeom>
        </p:spPr>
        <p:txBody>
          <a:bodyPr lIns="0" tIns="0" rIns="0" bIns="0" rtlCol="0" anchor="t">
            <a:spAutoFit/>
          </a:bodyPr>
          <a:lstStyle/>
          <a:p>
            <a:pPr algn="l">
              <a:lnSpc>
                <a:spcPts val="5500"/>
              </a:lnSpc>
            </a:pPr>
            <a:r>
              <a:rPr lang="en-US" sz="5000">
                <a:solidFill>
                  <a:srgbClr val="3B3838"/>
                </a:solidFill>
                <a:latin typeface="Open Sans Extra Bold"/>
              </a:rPr>
              <a:t>EXAMPLE</a:t>
            </a:r>
          </a:p>
        </p:txBody>
      </p:sp>
      <p:sp>
        <p:nvSpPr>
          <p:cNvPr id="31" name="TextBox 31"/>
          <p:cNvSpPr txBox="1"/>
          <p:nvPr/>
        </p:nvSpPr>
        <p:spPr>
          <a:xfrm>
            <a:off x="3012779" y="5587823"/>
            <a:ext cx="5126372" cy="428625"/>
          </a:xfrm>
          <a:prstGeom prst="rect">
            <a:avLst/>
          </a:prstGeom>
        </p:spPr>
        <p:txBody>
          <a:bodyPr lIns="0" tIns="0" rIns="0" bIns="0" rtlCol="0" anchor="t">
            <a:spAutoFit/>
          </a:bodyPr>
          <a:lstStyle/>
          <a:p>
            <a:pPr algn="l">
              <a:lnSpc>
                <a:spcPts val="3300"/>
              </a:lnSpc>
            </a:pPr>
            <a:r>
              <a:rPr lang="en-US" sz="3000">
                <a:solidFill>
                  <a:srgbClr val="3B3838"/>
                </a:solidFill>
                <a:latin typeface="Open Sans Condensed"/>
              </a:rPr>
              <a:t>NGSS HIGH SCHOOL LIFE SCIENCE</a:t>
            </a:r>
          </a:p>
        </p:txBody>
      </p:sp>
      <p:sp>
        <p:nvSpPr>
          <p:cNvPr id="32" name="TextBox 32"/>
          <p:cNvSpPr txBox="1"/>
          <p:nvPr/>
        </p:nvSpPr>
        <p:spPr>
          <a:xfrm>
            <a:off x="8887466" y="1600245"/>
            <a:ext cx="7788882" cy="2164715"/>
          </a:xfrm>
          <a:prstGeom prst="rect">
            <a:avLst/>
          </a:prstGeom>
        </p:spPr>
        <p:txBody>
          <a:bodyPr lIns="0" tIns="0" rIns="0" bIns="0" rtlCol="0" anchor="t">
            <a:spAutoFit/>
          </a:bodyPr>
          <a:lstStyle/>
          <a:p>
            <a:pPr algn="l">
              <a:lnSpc>
                <a:spcPts val="3520"/>
              </a:lnSpc>
            </a:pPr>
            <a:r>
              <a:rPr lang="en-US" sz="2200">
                <a:solidFill>
                  <a:srgbClr val="3B3838"/>
                </a:solidFill>
                <a:latin typeface="Open Sans 1 Bold"/>
              </a:rPr>
              <a:t>HS-LS2-6. Evaluate the claims, evidence, and reasoning that the complex interactions in ecosystems maintain relatively consistent numbers and types of organisms in stable conditions, but changing conditions may result in a new ecosystem.</a:t>
            </a:r>
          </a:p>
        </p:txBody>
      </p:sp>
      <p:sp>
        <p:nvSpPr>
          <p:cNvPr id="33" name="TextBox 33"/>
          <p:cNvSpPr txBox="1"/>
          <p:nvPr/>
        </p:nvSpPr>
        <p:spPr>
          <a:xfrm>
            <a:off x="8887466" y="4721048"/>
            <a:ext cx="7788882" cy="3496945"/>
          </a:xfrm>
          <a:prstGeom prst="rect">
            <a:avLst/>
          </a:prstGeom>
        </p:spPr>
        <p:txBody>
          <a:bodyPr lIns="0" tIns="0" rIns="0" bIns="0" rtlCol="0" anchor="t">
            <a:spAutoFit/>
          </a:bodyPr>
          <a:lstStyle/>
          <a:p>
            <a:pPr algn="ctr">
              <a:lnSpc>
                <a:spcPts val="3079"/>
              </a:lnSpc>
            </a:pPr>
            <a:r>
              <a:rPr lang="en-US" sz="2199">
                <a:solidFill>
                  <a:srgbClr val="3B3838"/>
                </a:solidFill>
                <a:latin typeface="Open Sans 2"/>
              </a:rPr>
              <a:t>Grades for this standard should demonstrate if students:</a:t>
            </a:r>
          </a:p>
          <a:p>
            <a:pPr marL="474979" lvl="1" indent="-237490" algn="ctr">
              <a:lnSpc>
                <a:spcPts val="3079"/>
              </a:lnSpc>
              <a:buFont typeface="Arial"/>
              <a:buChar char="•"/>
            </a:pPr>
            <a:r>
              <a:rPr lang="en-US" sz="2199">
                <a:solidFill>
                  <a:srgbClr val="3B3838"/>
                </a:solidFill>
                <a:latin typeface="Open Sans 2"/>
              </a:rPr>
              <a:t>can describe interactions in an ecosystem: predation, competition, mutualism, commensalism, parasitism</a:t>
            </a:r>
          </a:p>
          <a:p>
            <a:pPr algn="ctr">
              <a:lnSpc>
                <a:spcPts val="3079"/>
              </a:lnSpc>
            </a:pPr>
            <a:r>
              <a:rPr lang="en-US" sz="2199">
                <a:solidFill>
                  <a:srgbClr val="3B3838"/>
                </a:solidFill>
                <a:latin typeface="Open Sans 2 Bold"/>
              </a:rPr>
              <a:t>(What students KNOW)</a:t>
            </a:r>
          </a:p>
          <a:p>
            <a:pPr marL="474979" lvl="1" indent="-237490" algn="ctr">
              <a:lnSpc>
                <a:spcPts val="3079"/>
              </a:lnSpc>
              <a:buFont typeface="Arial"/>
              <a:buChar char="•"/>
            </a:pPr>
            <a:r>
              <a:rPr lang="en-US" sz="2199">
                <a:solidFill>
                  <a:srgbClr val="3B3838"/>
                </a:solidFill>
                <a:latin typeface="Open Sans 2"/>
              </a:rPr>
              <a:t>can engage in arguments from evidence: read about an example ecosystem and determine how and why that ecosystem may change based on the described change in conditions</a:t>
            </a:r>
          </a:p>
          <a:p>
            <a:pPr algn="ctr">
              <a:lnSpc>
                <a:spcPts val="3079"/>
              </a:lnSpc>
            </a:pPr>
            <a:r>
              <a:rPr lang="en-US" sz="2199">
                <a:solidFill>
                  <a:srgbClr val="3B3838"/>
                </a:solidFill>
                <a:latin typeface="Open Sans 2 Bold"/>
              </a:rPr>
              <a:t>(What students CAN DO)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6271080" y="3237341"/>
            <a:ext cx="5745841" cy="0"/>
          </a:xfrm>
          <a:prstGeom prst="line">
            <a:avLst/>
          </a:prstGeom>
          <a:ln w="66675" cap="flat">
            <a:solidFill>
              <a:srgbClr val="EA6045"/>
            </a:solidFill>
            <a:prstDash val="solid"/>
            <a:headEnd type="none" w="sm" len="sm"/>
            <a:tailEnd type="none" w="sm" len="sm"/>
          </a:ln>
        </p:spPr>
        <p:txBody>
          <a:bodyPr/>
          <a:lstStyle/>
          <a:p>
            <a:endParaRPr lang="en-US"/>
          </a:p>
        </p:txBody>
      </p:sp>
      <p:sp>
        <p:nvSpPr>
          <p:cNvPr id="3" name="TextBox 3"/>
          <p:cNvSpPr txBox="1"/>
          <p:nvPr/>
        </p:nvSpPr>
        <p:spPr>
          <a:xfrm>
            <a:off x="5791866" y="616378"/>
            <a:ext cx="6982862" cy="2111375"/>
          </a:xfrm>
          <a:prstGeom prst="rect">
            <a:avLst/>
          </a:prstGeom>
        </p:spPr>
        <p:txBody>
          <a:bodyPr lIns="0" tIns="0" rIns="0" bIns="0" rtlCol="0" anchor="t">
            <a:spAutoFit/>
          </a:bodyPr>
          <a:lstStyle/>
          <a:p>
            <a:pPr algn="ctr">
              <a:lnSpc>
                <a:spcPts val="5500"/>
              </a:lnSpc>
            </a:pPr>
            <a:r>
              <a:rPr lang="en-US" sz="5000">
                <a:solidFill>
                  <a:srgbClr val="3B3838"/>
                </a:solidFill>
                <a:latin typeface="Open Sans Extra Bold"/>
              </a:rPr>
              <a:t>WHY MAKE CHANGES TO GRADING PRACTICES?</a:t>
            </a:r>
          </a:p>
        </p:txBody>
      </p:sp>
      <p:sp>
        <p:nvSpPr>
          <p:cNvPr id="4" name="TextBox 4"/>
          <p:cNvSpPr txBox="1"/>
          <p:nvPr/>
        </p:nvSpPr>
        <p:spPr>
          <a:xfrm>
            <a:off x="6894617" y="6026889"/>
            <a:ext cx="4485377" cy="1726565"/>
          </a:xfrm>
          <a:prstGeom prst="rect">
            <a:avLst/>
          </a:prstGeom>
        </p:spPr>
        <p:txBody>
          <a:bodyPr lIns="0" tIns="0" rIns="0" bIns="0" rtlCol="0" anchor="t">
            <a:spAutoFit/>
          </a:bodyPr>
          <a:lstStyle/>
          <a:p>
            <a:pPr algn="ctr">
              <a:lnSpc>
                <a:spcPts val="3520"/>
              </a:lnSpc>
            </a:pPr>
            <a:r>
              <a:rPr lang="en-US" sz="2200">
                <a:solidFill>
                  <a:srgbClr val="3B3838"/>
                </a:solidFill>
                <a:latin typeface="Open Sans 1"/>
              </a:rPr>
              <a:t>Maintains the focus on each student reaching academic success through mastery and removes the idea of “points”.</a:t>
            </a:r>
          </a:p>
        </p:txBody>
      </p:sp>
      <p:sp>
        <p:nvSpPr>
          <p:cNvPr id="5" name="TextBox 5"/>
          <p:cNvSpPr txBox="1"/>
          <p:nvPr/>
        </p:nvSpPr>
        <p:spPr>
          <a:xfrm>
            <a:off x="1306489" y="6026889"/>
            <a:ext cx="4485377" cy="1726565"/>
          </a:xfrm>
          <a:prstGeom prst="rect">
            <a:avLst/>
          </a:prstGeom>
        </p:spPr>
        <p:txBody>
          <a:bodyPr lIns="0" tIns="0" rIns="0" bIns="0" rtlCol="0" anchor="t">
            <a:spAutoFit/>
          </a:bodyPr>
          <a:lstStyle/>
          <a:p>
            <a:pPr algn="ctr">
              <a:lnSpc>
                <a:spcPts val="3520"/>
              </a:lnSpc>
            </a:pPr>
            <a:r>
              <a:rPr lang="en-US" sz="2200">
                <a:solidFill>
                  <a:srgbClr val="3B3838"/>
                </a:solidFill>
                <a:latin typeface="Open Sans 1"/>
              </a:rPr>
              <a:t>Removing grading cateogries like effort, participation, behavior, and attendance can reduce subjectivity of grades.</a:t>
            </a:r>
          </a:p>
        </p:txBody>
      </p:sp>
      <p:sp>
        <p:nvSpPr>
          <p:cNvPr id="6" name="TextBox 6"/>
          <p:cNvSpPr txBox="1"/>
          <p:nvPr/>
        </p:nvSpPr>
        <p:spPr>
          <a:xfrm>
            <a:off x="12488173" y="6026889"/>
            <a:ext cx="4485377" cy="2164715"/>
          </a:xfrm>
          <a:prstGeom prst="rect">
            <a:avLst/>
          </a:prstGeom>
        </p:spPr>
        <p:txBody>
          <a:bodyPr lIns="0" tIns="0" rIns="0" bIns="0" rtlCol="0" anchor="t">
            <a:spAutoFit/>
          </a:bodyPr>
          <a:lstStyle/>
          <a:p>
            <a:pPr algn="ctr">
              <a:lnSpc>
                <a:spcPts val="3520"/>
              </a:lnSpc>
            </a:pPr>
            <a:r>
              <a:rPr lang="en-US" sz="2200">
                <a:solidFill>
                  <a:srgbClr val="3B3838"/>
                </a:solidFill>
                <a:latin typeface="Open Sans 1"/>
              </a:rPr>
              <a:t>Removes barriers from students that struggle outside of school and provides a supportive environment for academic and social-emotional learning.</a:t>
            </a:r>
          </a:p>
        </p:txBody>
      </p:sp>
      <p:grpSp>
        <p:nvGrpSpPr>
          <p:cNvPr id="7" name="Group 7"/>
          <p:cNvGrpSpPr/>
          <p:nvPr/>
        </p:nvGrpSpPr>
        <p:grpSpPr>
          <a:xfrm>
            <a:off x="7387636" y="4626138"/>
            <a:ext cx="3791322" cy="1011460"/>
            <a:chOff x="0" y="0"/>
            <a:chExt cx="5055095" cy="1348614"/>
          </a:xfrm>
        </p:grpSpPr>
        <p:grpSp>
          <p:nvGrpSpPr>
            <p:cNvPr id="8" name="Group 8"/>
            <p:cNvGrpSpPr/>
            <p:nvPr/>
          </p:nvGrpSpPr>
          <p:grpSpPr>
            <a:xfrm>
              <a:off x="0" y="0"/>
              <a:ext cx="5055095" cy="1348614"/>
              <a:chOff x="0" y="0"/>
              <a:chExt cx="4236028" cy="1130100"/>
            </a:xfrm>
          </p:grpSpPr>
          <p:sp>
            <p:nvSpPr>
              <p:cNvPr id="9" name="Freeform 9"/>
              <p:cNvSpPr/>
              <p:nvPr/>
            </p:nvSpPr>
            <p:spPr>
              <a:xfrm>
                <a:off x="0" y="0"/>
                <a:ext cx="4236028" cy="1130101"/>
              </a:xfrm>
              <a:custGeom>
                <a:avLst/>
                <a:gdLst/>
                <a:ahLst/>
                <a:cxnLst/>
                <a:rect l="l" t="t" r="r" b="b"/>
                <a:pathLst>
                  <a:path w="4236028" h="1130101">
                    <a:moveTo>
                      <a:pt x="4111568" y="1130100"/>
                    </a:moveTo>
                    <a:lnTo>
                      <a:pt x="124460" y="1130100"/>
                    </a:lnTo>
                    <a:cubicBezTo>
                      <a:pt x="55880" y="1130100"/>
                      <a:pt x="0" y="1074220"/>
                      <a:pt x="0" y="1005640"/>
                    </a:cubicBezTo>
                    <a:lnTo>
                      <a:pt x="0" y="124460"/>
                    </a:lnTo>
                    <a:cubicBezTo>
                      <a:pt x="0" y="55880"/>
                      <a:pt x="55880" y="0"/>
                      <a:pt x="124460" y="0"/>
                    </a:cubicBezTo>
                    <a:lnTo>
                      <a:pt x="4111568" y="0"/>
                    </a:lnTo>
                    <a:cubicBezTo>
                      <a:pt x="4180148" y="0"/>
                      <a:pt x="4236028" y="55880"/>
                      <a:pt x="4236028" y="124460"/>
                    </a:cubicBezTo>
                    <a:lnTo>
                      <a:pt x="4236028" y="1005641"/>
                    </a:lnTo>
                    <a:cubicBezTo>
                      <a:pt x="4236028" y="1074220"/>
                      <a:pt x="4180148" y="1130101"/>
                      <a:pt x="4111568" y="1130101"/>
                    </a:cubicBezTo>
                    <a:close/>
                  </a:path>
                </a:pathLst>
              </a:custGeom>
              <a:solidFill>
                <a:srgbClr val="4A6491"/>
              </a:solidFill>
            </p:spPr>
            <p:txBody>
              <a:bodyPr/>
              <a:lstStyle/>
              <a:p>
                <a:endParaRPr lang="en-US"/>
              </a:p>
            </p:txBody>
          </p:sp>
        </p:grpSp>
        <p:sp>
          <p:nvSpPr>
            <p:cNvPr id="10" name="TextBox 10"/>
            <p:cNvSpPr txBox="1"/>
            <p:nvPr/>
          </p:nvSpPr>
          <p:spPr>
            <a:xfrm>
              <a:off x="0" y="158476"/>
              <a:ext cx="5055095" cy="1060236"/>
            </a:xfrm>
            <a:prstGeom prst="rect">
              <a:avLst/>
            </a:prstGeom>
          </p:spPr>
          <p:txBody>
            <a:bodyPr lIns="0" tIns="0" rIns="0" bIns="0" rtlCol="0" anchor="t">
              <a:spAutoFit/>
            </a:bodyPr>
            <a:lstStyle/>
            <a:p>
              <a:pPr algn="ctr">
                <a:lnSpc>
                  <a:spcPts val="3079"/>
                </a:lnSpc>
              </a:pPr>
              <a:r>
                <a:rPr lang="en-US" sz="2799">
                  <a:solidFill>
                    <a:srgbClr val="FFFFFF"/>
                  </a:solidFill>
                  <a:latin typeface="Open Sans Extra Bold"/>
                </a:rPr>
                <a:t>INCREASE CULTURAL RELEVANCE</a:t>
              </a:r>
            </a:p>
          </p:txBody>
        </p:sp>
      </p:grpSp>
      <p:grpSp>
        <p:nvGrpSpPr>
          <p:cNvPr id="11" name="Group 11"/>
          <p:cNvGrpSpPr/>
          <p:nvPr/>
        </p:nvGrpSpPr>
        <p:grpSpPr>
          <a:xfrm>
            <a:off x="2000544" y="4626138"/>
            <a:ext cx="3097266" cy="1011460"/>
            <a:chOff x="0" y="0"/>
            <a:chExt cx="4129688" cy="1348614"/>
          </a:xfrm>
        </p:grpSpPr>
        <p:grpSp>
          <p:nvGrpSpPr>
            <p:cNvPr id="12" name="Group 12"/>
            <p:cNvGrpSpPr/>
            <p:nvPr/>
          </p:nvGrpSpPr>
          <p:grpSpPr>
            <a:xfrm>
              <a:off x="0" y="0"/>
              <a:ext cx="4129688" cy="1348614"/>
              <a:chOff x="0" y="0"/>
              <a:chExt cx="3460563" cy="1130100"/>
            </a:xfrm>
          </p:grpSpPr>
          <p:sp>
            <p:nvSpPr>
              <p:cNvPr id="13" name="Freeform 13"/>
              <p:cNvSpPr/>
              <p:nvPr/>
            </p:nvSpPr>
            <p:spPr>
              <a:xfrm>
                <a:off x="0" y="0"/>
                <a:ext cx="3460563" cy="1130101"/>
              </a:xfrm>
              <a:custGeom>
                <a:avLst/>
                <a:gdLst/>
                <a:ahLst/>
                <a:cxnLst/>
                <a:rect l="l" t="t" r="r" b="b"/>
                <a:pathLst>
                  <a:path w="3460563" h="1130101">
                    <a:moveTo>
                      <a:pt x="3336103" y="1130100"/>
                    </a:moveTo>
                    <a:lnTo>
                      <a:pt x="124460" y="1130100"/>
                    </a:lnTo>
                    <a:cubicBezTo>
                      <a:pt x="55880" y="1130100"/>
                      <a:pt x="0" y="1074220"/>
                      <a:pt x="0" y="1005640"/>
                    </a:cubicBezTo>
                    <a:lnTo>
                      <a:pt x="0" y="124460"/>
                    </a:lnTo>
                    <a:cubicBezTo>
                      <a:pt x="0" y="55880"/>
                      <a:pt x="55880" y="0"/>
                      <a:pt x="124460" y="0"/>
                    </a:cubicBezTo>
                    <a:lnTo>
                      <a:pt x="3336103" y="0"/>
                    </a:lnTo>
                    <a:cubicBezTo>
                      <a:pt x="3404683" y="0"/>
                      <a:pt x="3460563" y="55880"/>
                      <a:pt x="3460563" y="124460"/>
                    </a:cubicBezTo>
                    <a:lnTo>
                      <a:pt x="3460563" y="1005641"/>
                    </a:lnTo>
                    <a:cubicBezTo>
                      <a:pt x="3460563" y="1074220"/>
                      <a:pt x="3404683" y="1130101"/>
                      <a:pt x="3336103" y="1130101"/>
                    </a:cubicBezTo>
                    <a:close/>
                  </a:path>
                </a:pathLst>
              </a:custGeom>
              <a:solidFill>
                <a:srgbClr val="287D7D"/>
              </a:solidFill>
            </p:spPr>
            <p:txBody>
              <a:bodyPr/>
              <a:lstStyle/>
              <a:p>
                <a:endParaRPr lang="en-US"/>
              </a:p>
            </p:txBody>
          </p:sp>
        </p:grpSp>
        <p:sp>
          <p:nvSpPr>
            <p:cNvPr id="14" name="TextBox 14"/>
            <p:cNvSpPr txBox="1"/>
            <p:nvPr/>
          </p:nvSpPr>
          <p:spPr>
            <a:xfrm>
              <a:off x="0" y="158476"/>
              <a:ext cx="4129688" cy="1060236"/>
            </a:xfrm>
            <a:prstGeom prst="rect">
              <a:avLst/>
            </a:prstGeom>
          </p:spPr>
          <p:txBody>
            <a:bodyPr lIns="0" tIns="0" rIns="0" bIns="0" rtlCol="0" anchor="t">
              <a:spAutoFit/>
            </a:bodyPr>
            <a:lstStyle/>
            <a:p>
              <a:pPr algn="ctr">
                <a:lnSpc>
                  <a:spcPts val="3079"/>
                </a:lnSpc>
              </a:pPr>
              <a:r>
                <a:rPr lang="en-US" sz="2799">
                  <a:solidFill>
                    <a:srgbClr val="FFFFFF"/>
                  </a:solidFill>
                  <a:latin typeface="Open Sans Extra Bold"/>
                </a:rPr>
                <a:t>REDUCE IMPLICIT BIAS</a:t>
              </a:r>
            </a:p>
          </p:txBody>
        </p:sp>
      </p:grpSp>
      <p:grpSp>
        <p:nvGrpSpPr>
          <p:cNvPr id="15" name="Group 15"/>
          <p:cNvGrpSpPr/>
          <p:nvPr/>
        </p:nvGrpSpPr>
        <p:grpSpPr>
          <a:xfrm>
            <a:off x="13182228" y="4626138"/>
            <a:ext cx="3097266" cy="1011460"/>
            <a:chOff x="0" y="0"/>
            <a:chExt cx="4129688" cy="1348614"/>
          </a:xfrm>
        </p:grpSpPr>
        <p:grpSp>
          <p:nvGrpSpPr>
            <p:cNvPr id="16" name="Group 16"/>
            <p:cNvGrpSpPr/>
            <p:nvPr/>
          </p:nvGrpSpPr>
          <p:grpSpPr>
            <a:xfrm>
              <a:off x="0" y="0"/>
              <a:ext cx="4129688" cy="1348614"/>
              <a:chOff x="0" y="0"/>
              <a:chExt cx="3460563" cy="1130100"/>
            </a:xfrm>
          </p:grpSpPr>
          <p:sp>
            <p:nvSpPr>
              <p:cNvPr id="17" name="Freeform 17"/>
              <p:cNvSpPr/>
              <p:nvPr/>
            </p:nvSpPr>
            <p:spPr>
              <a:xfrm>
                <a:off x="0" y="0"/>
                <a:ext cx="3460563" cy="1130101"/>
              </a:xfrm>
              <a:custGeom>
                <a:avLst/>
                <a:gdLst/>
                <a:ahLst/>
                <a:cxnLst/>
                <a:rect l="l" t="t" r="r" b="b"/>
                <a:pathLst>
                  <a:path w="3460563" h="1130101">
                    <a:moveTo>
                      <a:pt x="3336103" y="1130100"/>
                    </a:moveTo>
                    <a:lnTo>
                      <a:pt x="124460" y="1130100"/>
                    </a:lnTo>
                    <a:cubicBezTo>
                      <a:pt x="55880" y="1130100"/>
                      <a:pt x="0" y="1074220"/>
                      <a:pt x="0" y="1005640"/>
                    </a:cubicBezTo>
                    <a:lnTo>
                      <a:pt x="0" y="124460"/>
                    </a:lnTo>
                    <a:cubicBezTo>
                      <a:pt x="0" y="55880"/>
                      <a:pt x="55880" y="0"/>
                      <a:pt x="124460" y="0"/>
                    </a:cubicBezTo>
                    <a:lnTo>
                      <a:pt x="3336103" y="0"/>
                    </a:lnTo>
                    <a:cubicBezTo>
                      <a:pt x="3404683" y="0"/>
                      <a:pt x="3460563" y="55880"/>
                      <a:pt x="3460563" y="124460"/>
                    </a:cubicBezTo>
                    <a:lnTo>
                      <a:pt x="3460563" y="1005641"/>
                    </a:lnTo>
                    <a:cubicBezTo>
                      <a:pt x="3460563" y="1074220"/>
                      <a:pt x="3404683" y="1130101"/>
                      <a:pt x="3336103" y="1130101"/>
                    </a:cubicBezTo>
                    <a:close/>
                  </a:path>
                </a:pathLst>
              </a:custGeom>
              <a:solidFill>
                <a:srgbClr val="F0C600"/>
              </a:solidFill>
            </p:spPr>
            <p:txBody>
              <a:bodyPr/>
              <a:lstStyle/>
              <a:p>
                <a:endParaRPr lang="en-US"/>
              </a:p>
            </p:txBody>
          </p:sp>
        </p:grpSp>
        <p:sp>
          <p:nvSpPr>
            <p:cNvPr id="18" name="TextBox 18"/>
            <p:cNvSpPr txBox="1"/>
            <p:nvPr/>
          </p:nvSpPr>
          <p:spPr>
            <a:xfrm>
              <a:off x="0" y="158476"/>
              <a:ext cx="4129688" cy="1060236"/>
            </a:xfrm>
            <a:prstGeom prst="rect">
              <a:avLst/>
            </a:prstGeom>
          </p:spPr>
          <p:txBody>
            <a:bodyPr lIns="0" tIns="0" rIns="0" bIns="0" rtlCol="0" anchor="t">
              <a:spAutoFit/>
            </a:bodyPr>
            <a:lstStyle/>
            <a:p>
              <a:pPr algn="ctr">
                <a:lnSpc>
                  <a:spcPts val="3079"/>
                </a:lnSpc>
              </a:pPr>
              <a:r>
                <a:rPr lang="en-US" sz="2799">
                  <a:solidFill>
                    <a:srgbClr val="FFFFFF"/>
                  </a:solidFill>
                  <a:latin typeface="Open Sans Extra Bold"/>
                </a:rPr>
                <a:t>SUPPORT STUDENTS</a:t>
              </a: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6695" y="0"/>
            <a:ext cx="18281305" cy="10290768"/>
            <a:chOff x="0" y="0"/>
            <a:chExt cx="24375074" cy="13721025"/>
          </a:xfrm>
        </p:grpSpPr>
        <p:grpSp>
          <p:nvGrpSpPr>
            <p:cNvPr id="3" name="Group 3"/>
            <p:cNvGrpSpPr/>
            <p:nvPr/>
          </p:nvGrpSpPr>
          <p:grpSpPr>
            <a:xfrm>
              <a:off x="0" y="0"/>
              <a:ext cx="4068465" cy="6860512"/>
              <a:chOff x="0" y="0"/>
              <a:chExt cx="1913890" cy="3227327"/>
            </a:xfrm>
          </p:grpSpPr>
          <p:sp>
            <p:nvSpPr>
              <p:cNvPr id="4" name="Freeform 4"/>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F0C600"/>
              </a:solidFill>
            </p:spPr>
            <p:txBody>
              <a:bodyPr/>
              <a:lstStyle/>
              <a:p>
                <a:endParaRPr lang="en-US"/>
              </a:p>
            </p:txBody>
          </p:sp>
        </p:grpSp>
        <p:grpSp>
          <p:nvGrpSpPr>
            <p:cNvPr id="5" name="Group 5"/>
            <p:cNvGrpSpPr/>
            <p:nvPr/>
          </p:nvGrpSpPr>
          <p:grpSpPr>
            <a:xfrm>
              <a:off x="0" y="6860512"/>
              <a:ext cx="4068465" cy="6860512"/>
              <a:chOff x="0" y="0"/>
              <a:chExt cx="1913890" cy="3227327"/>
            </a:xfrm>
          </p:grpSpPr>
          <p:sp>
            <p:nvSpPr>
              <p:cNvPr id="6" name="Freeform 6"/>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F0C600">
                  <a:alpha val="60000"/>
                </a:srgbClr>
              </a:solidFill>
            </p:spPr>
            <p:txBody>
              <a:bodyPr/>
              <a:lstStyle/>
              <a:p>
                <a:endParaRPr lang="en-US"/>
              </a:p>
            </p:txBody>
          </p:sp>
        </p:grpSp>
        <p:grpSp>
          <p:nvGrpSpPr>
            <p:cNvPr id="7" name="Group 7"/>
            <p:cNvGrpSpPr/>
            <p:nvPr/>
          </p:nvGrpSpPr>
          <p:grpSpPr>
            <a:xfrm>
              <a:off x="4068465" y="0"/>
              <a:ext cx="4068465" cy="6860512"/>
              <a:chOff x="0" y="0"/>
              <a:chExt cx="1913890" cy="3227327"/>
            </a:xfrm>
          </p:grpSpPr>
          <p:sp>
            <p:nvSpPr>
              <p:cNvPr id="8" name="Freeform 8"/>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EA6045"/>
              </a:solidFill>
            </p:spPr>
            <p:txBody>
              <a:bodyPr/>
              <a:lstStyle/>
              <a:p>
                <a:endParaRPr lang="en-US"/>
              </a:p>
            </p:txBody>
          </p:sp>
        </p:grpSp>
        <p:grpSp>
          <p:nvGrpSpPr>
            <p:cNvPr id="9" name="Group 9"/>
            <p:cNvGrpSpPr/>
            <p:nvPr/>
          </p:nvGrpSpPr>
          <p:grpSpPr>
            <a:xfrm>
              <a:off x="4068465" y="6860512"/>
              <a:ext cx="4068465" cy="6860512"/>
              <a:chOff x="0" y="0"/>
              <a:chExt cx="1913890" cy="3227327"/>
            </a:xfrm>
          </p:grpSpPr>
          <p:sp>
            <p:nvSpPr>
              <p:cNvPr id="10" name="Freeform 10"/>
              <p:cNvSpPr/>
              <p:nvPr/>
            </p:nvSpPr>
            <p:spPr>
              <a:xfrm>
                <a:off x="0" y="0"/>
                <a:ext cx="1913890" cy="3227326"/>
              </a:xfrm>
              <a:custGeom>
                <a:avLst/>
                <a:gdLst/>
                <a:ahLst/>
                <a:cxnLst/>
                <a:rect l="l" t="t" r="r" b="b"/>
                <a:pathLst>
                  <a:path w="1913890" h="3227326">
                    <a:moveTo>
                      <a:pt x="0" y="0"/>
                    </a:moveTo>
                    <a:lnTo>
                      <a:pt x="1913890" y="0"/>
                    </a:lnTo>
                    <a:lnTo>
                      <a:pt x="1913890" y="3227326"/>
                    </a:lnTo>
                    <a:lnTo>
                      <a:pt x="0" y="3227326"/>
                    </a:lnTo>
                    <a:close/>
                  </a:path>
                </a:pathLst>
              </a:custGeom>
              <a:solidFill>
                <a:srgbClr val="EA6045">
                  <a:alpha val="60000"/>
                </a:srgbClr>
              </a:solidFill>
            </p:spPr>
            <p:txBody>
              <a:bodyPr/>
              <a:lstStyle/>
              <a:p>
                <a:endParaRPr lang="en-US"/>
              </a:p>
            </p:txBody>
          </p:sp>
        </p:grpSp>
        <p:grpSp>
          <p:nvGrpSpPr>
            <p:cNvPr id="11" name="Group 11"/>
            <p:cNvGrpSpPr/>
            <p:nvPr/>
          </p:nvGrpSpPr>
          <p:grpSpPr>
            <a:xfrm>
              <a:off x="8136931" y="0"/>
              <a:ext cx="4059536" cy="6860512"/>
              <a:chOff x="0" y="0"/>
              <a:chExt cx="1913890" cy="3234425"/>
            </a:xfrm>
          </p:grpSpPr>
          <p:sp>
            <p:nvSpPr>
              <p:cNvPr id="12" name="Freeform 12"/>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85A5CC"/>
              </a:solidFill>
            </p:spPr>
            <p:txBody>
              <a:bodyPr/>
              <a:lstStyle/>
              <a:p>
                <a:endParaRPr lang="en-US"/>
              </a:p>
            </p:txBody>
          </p:sp>
        </p:grpSp>
        <p:grpSp>
          <p:nvGrpSpPr>
            <p:cNvPr id="13" name="Group 13"/>
            <p:cNvGrpSpPr/>
            <p:nvPr/>
          </p:nvGrpSpPr>
          <p:grpSpPr>
            <a:xfrm>
              <a:off x="8136931" y="6860512"/>
              <a:ext cx="4059536" cy="6860512"/>
              <a:chOff x="0" y="0"/>
              <a:chExt cx="1913890" cy="3234425"/>
            </a:xfrm>
          </p:grpSpPr>
          <p:sp>
            <p:nvSpPr>
              <p:cNvPr id="14" name="Freeform 14"/>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85A5CC">
                  <a:alpha val="60000"/>
                </a:srgbClr>
              </a:solidFill>
            </p:spPr>
            <p:txBody>
              <a:bodyPr/>
              <a:lstStyle/>
              <a:p>
                <a:endParaRPr lang="en-US"/>
              </a:p>
            </p:txBody>
          </p:sp>
        </p:grpSp>
        <p:grpSp>
          <p:nvGrpSpPr>
            <p:cNvPr id="15" name="Group 15"/>
            <p:cNvGrpSpPr/>
            <p:nvPr/>
          </p:nvGrpSpPr>
          <p:grpSpPr>
            <a:xfrm>
              <a:off x="12196466" y="0"/>
              <a:ext cx="4059536" cy="6860512"/>
              <a:chOff x="0" y="0"/>
              <a:chExt cx="1913890" cy="3234425"/>
            </a:xfrm>
          </p:grpSpPr>
          <p:sp>
            <p:nvSpPr>
              <p:cNvPr id="16" name="Freeform 16"/>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4A6491"/>
              </a:solidFill>
            </p:spPr>
            <p:txBody>
              <a:bodyPr/>
              <a:lstStyle/>
              <a:p>
                <a:endParaRPr lang="en-US"/>
              </a:p>
            </p:txBody>
          </p:sp>
        </p:grpSp>
        <p:grpSp>
          <p:nvGrpSpPr>
            <p:cNvPr id="17" name="Group 17"/>
            <p:cNvGrpSpPr/>
            <p:nvPr/>
          </p:nvGrpSpPr>
          <p:grpSpPr>
            <a:xfrm>
              <a:off x="12196466" y="6860512"/>
              <a:ext cx="4059536" cy="6860512"/>
              <a:chOff x="0" y="0"/>
              <a:chExt cx="1913890" cy="3234425"/>
            </a:xfrm>
          </p:grpSpPr>
          <p:sp>
            <p:nvSpPr>
              <p:cNvPr id="18" name="Freeform 18"/>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4A6491">
                  <a:alpha val="60000"/>
                </a:srgbClr>
              </a:solidFill>
            </p:spPr>
            <p:txBody>
              <a:bodyPr/>
              <a:lstStyle/>
              <a:p>
                <a:endParaRPr lang="en-US"/>
              </a:p>
            </p:txBody>
          </p:sp>
        </p:grpSp>
        <p:grpSp>
          <p:nvGrpSpPr>
            <p:cNvPr id="19" name="Group 19"/>
            <p:cNvGrpSpPr/>
            <p:nvPr/>
          </p:nvGrpSpPr>
          <p:grpSpPr>
            <a:xfrm>
              <a:off x="16256002" y="0"/>
              <a:ext cx="4059536" cy="6860512"/>
              <a:chOff x="0" y="0"/>
              <a:chExt cx="1913890" cy="3234425"/>
            </a:xfrm>
          </p:grpSpPr>
          <p:sp>
            <p:nvSpPr>
              <p:cNvPr id="20" name="Freeform 20"/>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91C46C"/>
              </a:solidFill>
            </p:spPr>
            <p:txBody>
              <a:bodyPr/>
              <a:lstStyle/>
              <a:p>
                <a:endParaRPr lang="en-US"/>
              </a:p>
            </p:txBody>
          </p:sp>
        </p:grpSp>
        <p:grpSp>
          <p:nvGrpSpPr>
            <p:cNvPr id="21" name="Group 21"/>
            <p:cNvGrpSpPr/>
            <p:nvPr/>
          </p:nvGrpSpPr>
          <p:grpSpPr>
            <a:xfrm>
              <a:off x="16256002" y="6860512"/>
              <a:ext cx="4059536" cy="6860512"/>
              <a:chOff x="0" y="0"/>
              <a:chExt cx="1913890" cy="3234425"/>
            </a:xfrm>
          </p:grpSpPr>
          <p:sp>
            <p:nvSpPr>
              <p:cNvPr id="22" name="Freeform 22"/>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91C46C">
                  <a:alpha val="60000"/>
                </a:srgbClr>
              </a:solidFill>
            </p:spPr>
            <p:txBody>
              <a:bodyPr/>
              <a:lstStyle/>
              <a:p>
                <a:endParaRPr lang="en-US"/>
              </a:p>
            </p:txBody>
          </p:sp>
        </p:grpSp>
        <p:grpSp>
          <p:nvGrpSpPr>
            <p:cNvPr id="23" name="Group 23"/>
            <p:cNvGrpSpPr/>
            <p:nvPr/>
          </p:nvGrpSpPr>
          <p:grpSpPr>
            <a:xfrm>
              <a:off x="20315538" y="0"/>
              <a:ext cx="4059536" cy="6860512"/>
              <a:chOff x="0" y="0"/>
              <a:chExt cx="1913890" cy="3234425"/>
            </a:xfrm>
          </p:grpSpPr>
          <p:sp>
            <p:nvSpPr>
              <p:cNvPr id="24" name="Freeform 24"/>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287D7D"/>
              </a:solidFill>
            </p:spPr>
            <p:txBody>
              <a:bodyPr/>
              <a:lstStyle/>
              <a:p>
                <a:endParaRPr lang="en-US"/>
              </a:p>
            </p:txBody>
          </p:sp>
        </p:grpSp>
        <p:grpSp>
          <p:nvGrpSpPr>
            <p:cNvPr id="25" name="Group 25"/>
            <p:cNvGrpSpPr/>
            <p:nvPr/>
          </p:nvGrpSpPr>
          <p:grpSpPr>
            <a:xfrm>
              <a:off x="20315538" y="6860512"/>
              <a:ext cx="4059536" cy="6860512"/>
              <a:chOff x="0" y="0"/>
              <a:chExt cx="1913890" cy="3234425"/>
            </a:xfrm>
          </p:grpSpPr>
          <p:sp>
            <p:nvSpPr>
              <p:cNvPr id="26" name="Freeform 26"/>
              <p:cNvSpPr/>
              <p:nvPr/>
            </p:nvSpPr>
            <p:spPr>
              <a:xfrm>
                <a:off x="0" y="0"/>
                <a:ext cx="1913890" cy="3234425"/>
              </a:xfrm>
              <a:custGeom>
                <a:avLst/>
                <a:gdLst/>
                <a:ahLst/>
                <a:cxnLst/>
                <a:rect l="l" t="t" r="r" b="b"/>
                <a:pathLst>
                  <a:path w="1913890" h="3234425">
                    <a:moveTo>
                      <a:pt x="0" y="0"/>
                    </a:moveTo>
                    <a:lnTo>
                      <a:pt x="1913890" y="0"/>
                    </a:lnTo>
                    <a:lnTo>
                      <a:pt x="1913890" y="3234425"/>
                    </a:lnTo>
                    <a:lnTo>
                      <a:pt x="0" y="3234425"/>
                    </a:lnTo>
                    <a:close/>
                  </a:path>
                </a:pathLst>
              </a:custGeom>
              <a:solidFill>
                <a:srgbClr val="287D7D">
                  <a:alpha val="60000"/>
                </a:srgbClr>
              </a:solidFill>
            </p:spPr>
            <p:txBody>
              <a:bodyPr/>
              <a:lstStyle/>
              <a:p>
                <a:endParaRPr lang="en-US"/>
              </a:p>
            </p:txBody>
          </p:sp>
        </p:grpSp>
      </p:grpSp>
      <p:grpSp>
        <p:nvGrpSpPr>
          <p:cNvPr id="27" name="Group 27"/>
          <p:cNvGrpSpPr/>
          <p:nvPr/>
        </p:nvGrpSpPr>
        <p:grpSpPr>
          <a:xfrm>
            <a:off x="1028700" y="1028700"/>
            <a:ext cx="16230600" cy="8229600"/>
            <a:chOff x="0" y="0"/>
            <a:chExt cx="3774616" cy="1913890"/>
          </a:xfrm>
        </p:grpSpPr>
        <p:sp>
          <p:nvSpPr>
            <p:cNvPr id="28" name="Freeform 28"/>
            <p:cNvSpPr/>
            <p:nvPr/>
          </p:nvSpPr>
          <p:spPr>
            <a:xfrm>
              <a:off x="0" y="0"/>
              <a:ext cx="3774617" cy="1913890"/>
            </a:xfrm>
            <a:custGeom>
              <a:avLst/>
              <a:gdLst/>
              <a:ahLst/>
              <a:cxnLst/>
              <a:rect l="l" t="t" r="r" b="b"/>
              <a:pathLst>
                <a:path w="3774617" h="1913890">
                  <a:moveTo>
                    <a:pt x="0" y="0"/>
                  </a:moveTo>
                  <a:lnTo>
                    <a:pt x="3774617" y="0"/>
                  </a:lnTo>
                  <a:lnTo>
                    <a:pt x="3774617" y="1913890"/>
                  </a:lnTo>
                  <a:lnTo>
                    <a:pt x="0" y="1913890"/>
                  </a:lnTo>
                  <a:close/>
                </a:path>
              </a:pathLst>
            </a:custGeom>
            <a:solidFill>
              <a:srgbClr val="FFFFFF"/>
            </a:solidFill>
          </p:spPr>
          <p:txBody>
            <a:bodyPr/>
            <a:lstStyle/>
            <a:p>
              <a:endParaRPr lang="en-US"/>
            </a:p>
          </p:txBody>
        </p:sp>
      </p:grpSp>
      <p:sp>
        <p:nvSpPr>
          <p:cNvPr id="29" name="AutoShape 29"/>
          <p:cNvSpPr/>
          <p:nvPr/>
        </p:nvSpPr>
        <p:spPr>
          <a:xfrm>
            <a:off x="3041354" y="5108571"/>
            <a:ext cx="6443755" cy="0"/>
          </a:xfrm>
          <a:prstGeom prst="line">
            <a:avLst/>
          </a:prstGeom>
          <a:ln w="66675" cap="flat">
            <a:solidFill>
              <a:srgbClr val="EA6045"/>
            </a:solidFill>
            <a:prstDash val="solid"/>
            <a:headEnd type="none" w="sm" len="sm"/>
            <a:tailEnd type="none" w="sm" len="sm"/>
          </a:ln>
        </p:spPr>
        <p:txBody>
          <a:bodyPr/>
          <a:lstStyle/>
          <a:p>
            <a:endParaRPr lang="en-US"/>
          </a:p>
        </p:txBody>
      </p:sp>
      <p:sp>
        <p:nvSpPr>
          <p:cNvPr id="30" name="Freeform 30"/>
          <p:cNvSpPr/>
          <p:nvPr/>
        </p:nvSpPr>
        <p:spPr>
          <a:xfrm>
            <a:off x="12208958" y="2669576"/>
            <a:ext cx="3027403" cy="4757347"/>
          </a:xfrm>
          <a:custGeom>
            <a:avLst/>
            <a:gdLst/>
            <a:ahLst/>
            <a:cxnLst/>
            <a:rect l="l" t="t" r="r" b="b"/>
            <a:pathLst>
              <a:path w="3027403" h="4757347">
                <a:moveTo>
                  <a:pt x="0" y="0"/>
                </a:moveTo>
                <a:lnTo>
                  <a:pt x="3027403" y="0"/>
                </a:lnTo>
                <a:lnTo>
                  <a:pt x="3027403" y="4757348"/>
                </a:lnTo>
                <a:lnTo>
                  <a:pt x="0" y="4757348"/>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sp>
        <p:nvSpPr>
          <p:cNvPr id="31" name="Freeform 31"/>
          <p:cNvSpPr/>
          <p:nvPr/>
        </p:nvSpPr>
        <p:spPr>
          <a:xfrm>
            <a:off x="3760991" y="6016448"/>
            <a:ext cx="3485159" cy="3485159"/>
          </a:xfrm>
          <a:custGeom>
            <a:avLst/>
            <a:gdLst/>
            <a:ahLst/>
            <a:cxnLst/>
            <a:rect l="l" t="t" r="r" b="b"/>
            <a:pathLst>
              <a:path w="3485159" h="3485159">
                <a:moveTo>
                  <a:pt x="0" y="0"/>
                </a:moveTo>
                <a:lnTo>
                  <a:pt x="3485159" y="0"/>
                </a:lnTo>
                <a:lnTo>
                  <a:pt x="3485159" y="3485159"/>
                </a:lnTo>
                <a:lnTo>
                  <a:pt x="0" y="3485159"/>
                </a:lnTo>
                <a:lnTo>
                  <a:pt x="0" y="0"/>
                </a:lnTo>
                <a:close/>
              </a:path>
            </a:pathLst>
          </a:custGeom>
          <a:blipFill>
            <a:blip r:embed="rId5"/>
            <a:stretch>
              <a:fillRect/>
            </a:stretch>
          </a:blipFill>
        </p:spPr>
        <p:txBody>
          <a:bodyPr/>
          <a:lstStyle/>
          <a:p>
            <a:endParaRPr lang="en-US"/>
          </a:p>
        </p:txBody>
      </p:sp>
      <p:sp>
        <p:nvSpPr>
          <p:cNvPr id="32" name="TextBox 32"/>
          <p:cNvSpPr txBox="1"/>
          <p:nvPr/>
        </p:nvSpPr>
        <p:spPr>
          <a:xfrm>
            <a:off x="2996619" y="1952448"/>
            <a:ext cx="7379434" cy="2806700"/>
          </a:xfrm>
          <a:prstGeom prst="rect">
            <a:avLst/>
          </a:prstGeom>
        </p:spPr>
        <p:txBody>
          <a:bodyPr lIns="0" tIns="0" rIns="0" bIns="0" rtlCol="0" anchor="t">
            <a:spAutoFit/>
          </a:bodyPr>
          <a:lstStyle/>
          <a:p>
            <a:pPr algn="l">
              <a:lnSpc>
                <a:spcPts val="5500"/>
              </a:lnSpc>
            </a:pPr>
            <a:r>
              <a:rPr lang="en-US" sz="5000">
                <a:solidFill>
                  <a:srgbClr val="3B3838"/>
                </a:solidFill>
                <a:latin typeface="Open Sans Extra Bold"/>
              </a:rPr>
              <a:t>DO ANY OF THE POINTS ON THE PREVIOUS SLIDE RESONATE WITH YOU?</a:t>
            </a:r>
          </a:p>
        </p:txBody>
      </p:sp>
      <p:sp>
        <p:nvSpPr>
          <p:cNvPr id="33" name="TextBox 33"/>
          <p:cNvSpPr txBox="1"/>
          <p:nvPr/>
        </p:nvSpPr>
        <p:spPr>
          <a:xfrm>
            <a:off x="3012779" y="5587823"/>
            <a:ext cx="7347113" cy="428625"/>
          </a:xfrm>
          <a:prstGeom prst="rect">
            <a:avLst/>
          </a:prstGeom>
        </p:spPr>
        <p:txBody>
          <a:bodyPr lIns="0" tIns="0" rIns="0" bIns="0" rtlCol="0" anchor="t">
            <a:spAutoFit/>
          </a:bodyPr>
          <a:lstStyle/>
          <a:p>
            <a:pPr algn="l">
              <a:lnSpc>
                <a:spcPts val="3300"/>
              </a:lnSpc>
            </a:pPr>
            <a:r>
              <a:rPr lang="en-US" sz="3000">
                <a:solidFill>
                  <a:srgbClr val="3B3838"/>
                </a:solidFill>
                <a:latin typeface="Open Sans Condensed"/>
              </a:rPr>
              <a:t>USE THE QR CODE TO SHARE YOUR THOUGHTS.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1043263" y="3122597"/>
            <a:ext cx="6480794" cy="0"/>
          </a:xfrm>
          <a:prstGeom prst="line">
            <a:avLst/>
          </a:prstGeom>
          <a:ln w="66675" cap="flat">
            <a:solidFill>
              <a:srgbClr val="EA6045"/>
            </a:solidFill>
            <a:prstDash val="solid"/>
            <a:headEnd type="none" w="sm" len="sm"/>
            <a:tailEnd type="none" w="sm" len="sm"/>
          </a:ln>
        </p:spPr>
        <p:txBody>
          <a:bodyPr/>
          <a:lstStyle/>
          <a:p>
            <a:endParaRPr lang="en-US"/>
          </a:p>
        </p:txBody>
      </p:sp>
      <p:sp>
        <p:nvSpPr>
          <p:cNvPr id="3" name="TextBox 3"/>
          <p:cNvSpPr txBox="1"/>
          <p:nvPr/>
        </p:nvSpPr>
        <p:spPr>
          <a:xfrm>
            <a:off x="1000125" y="661799"/>
            <a:ext cx="6934787" cy="2111375"/>
          </a:xfrm>
          <a:prstGeom prst="rect">
            <a:avLst/>
          </a:prstGeom>
        </p:spPr>
        <p:txBody>
          <a:bodyPr lIns="0" tIns="0" rIns="0" bIns="0" rtlCol="0" anchor="t">
            <a:spAutoFit/>
          </a:bodyPr>
          <a:lstStyle/>
          <a:p>
            <a:pPr algn="l">
              <a:lnSpc>
                <a:spcPts val="5500"/>
              </a:lnSpc>
            </a:pPr>
            <a:r>
              <a:rPr lang="en-US" sz="5000">
                <a:solidFill>
                  <a:srgbClr val="3B3838"/>
                </a:solidFill>
                <a:latin typeface="Open Sans Extra Bold"/>
              </a:rPr>
              <a:t>WAYS TO MAKE GRADES MORE EQUITABLE</a:t>
            </a:r>
          </a:p>
        </p:txBody>
      </p:sp>
      <p:sp>
        <p:nvSpPr>
          <p:cNvPr id="4" name="TextBox 4"/>
          <p:cNvSpPr txBox="1"/>
          <p:nvPr/>
        </p:nvSpPr>
        <p:spPr>
          <a:xfrm>
            <a:off x="1043263" y="5775831"/>
            <a:ext cx="4761779" cy="2602865"/>
          </a:xfrm>
          <a:prstGeom prst="rect">
            <a:avLst/>
          </a:prstGeom>
        </p:spPr>
        <p:txBody>
          <a:bodyPr lIns="0" tIns="0" rIns="0" bIns="0" rtlCol="0" anchor="t">
            <a:spAutoFit/>
          </a:bodyPr>
          <a:lstStyle/>
          <a:p>
            <a:pPr algn="l">
              <a:lnSpc>
                <a:spcPts val="3520"/>
              </a:lnSpc>
            </a:pPr>
            <a:r>
              <a:rPr lang="en-US" sz="2200">
                <a:solidFill>
                  <a:srgbClr val="3B3838"/>
                </a:solidFill>
                <a:latin typeface="Open Sans 1 Bold"/>
              </a:rPr>
              <a:t>Standards-based learning objectives</a:t>
            </a:r>
            <a:r>
              <a:rPr lang="en-US" sz="2200">
                <a:solidFill>
                  <a:srgbClr val="3B3838"/>
                </a:solidFill>
                <a:latin typeface="Open Sans 1"/>
              </a:rPr>
              <a:t> are provided each day to inform students of the expectations for class and the criteria for success (Guskey &amp; Jung, 2009; Shippy et al., 2013). </a:t>
            </a:r>
          </a:p>
        </p:txBody>
      </p:sp>
      <p:sp>
        <p:nvSpPr>
          <p:cNvPr id="5" name="TextBox 5"/>
          <p:cNvSpPr txBox="1"/>
          <p:nvPr/>
        </p:nvSpPr>
        <p:spPr>
          <a:xfrm>
            <a:off x="6763110" y="5775831"/>
            <a:ext cx="4761779" cy="2164715"/>
          </a:xfrm>
          <a:prstGeom prst="rect">
            <a:avLst/>
          </a:prstGeom>
        </p:spPr>
        <p:txBody>
          <a:bodyPr lIns="0" tIns="0" rIns="0" bIns="0" rtlCol="0" anchor="t">
            <a:spAutoFit/>
          </a:bodyPr>
          <a:lstStyle/>
          <a:p>
            <a:pPr algn="l">
              <a:lnSpc>
                <a:spcPts val="3520"/>
              </a:lnSpc>
            </a:pPr>
            <a:r>
              <a:rPr lang="en-US" sz="2200">
                <a:solidFill>
                  <a:srgbClr val="3B3838"/>
                </a:solidFill>
                <a:latin typeface="Open Sans 1 Bold"/>
              </a:rPr>
              <a:t>Smaller formative assessments</a:t>
            </a:r>
            <a:r>
              <a:rPr lang="en-US" sz="2200">
                <a:solidFill>
                  <a:srgbClr val="3B3838"/>
                </a:solidFill>
                <a:latin typeface="Open Sans 1"/>
              </a:rPr>
              <a:t> are given each time a standards-based objective is completed; some take a day, some take a few days to cover (Butler &amp; Nisan, 1986).</a:t>
            </a:r>
          </a:p>
        </p:txBody>
      </p:sp>
      <p:sp>
        <p:nvSpPr>
          <p:cNvPr id="6" name="TextBox 6"/>
          <p:cNvSpPr txBox="1"/>
          <p:nvPr/>
        </p:nvSpPr>
        <p:spPr>
          <a:xfrm>
            <a:off x="12497521" y="5775831"/>
            <a:ext cx="4761779" cy="3041015"/>
          </a:xfrm>
          <a:prstGeom prst="rect">
            <a:avLst/>
          </a:prstGeom>
        </p:spPr>
        <p:txBody>
          <a:bodyPr lIns="0" tIns="0" rIns="0" bIns="0" rtlCol="0" anchor="t">
            <a:spAutoFit/>
          </a:bodyPr>
          <a:lstStyle/>
          <a:p>
            <a:pPr algn="l">
              <a:lnSpc>
                <a:spcPts val="3520"/>
              </a:lnSpc>
            </a:pPr>
            <a:r>
              <a:rPr lang="en-US" sz="2200">
                <a:solidFill>
                  <a:srgbClr val="3B3838"/>
                </a:solidFill>
                <a:latin typeface="Open Sans 1 Bold"/>
              </a:rPr>
              <a:t>A unit tracker </a:t>
            </a:r>
            <a:r>
              <a:rPr lang="en-US" sz="2200">
                <a:solidFill>
                  <a:srgbClr val="3B3838"/>
                </a:solidFill>
                <a:latin typeface="Open Sans 1"/>
              </a:rPr>
              <a:t>is provided at the end of each unit for students to record their summative assessments, their mastery score on each, and determine their retake needs (Feldman, 2019; Iamarino, 2014).</a:t>
            </a:r>
          </a:p>
        </p:txBody>
      </p:sp>
      <p:grpSp>
        <p:nvGrpSpPr>
          <p:cNvPr id="7" name="Group 7"/>
          <p:cNvGrpSpPr/>
          <p:nvPr/>
        </p:nvGrpSpPr>
        <p:grpSpPr>
          <a:xfrm>
            <a:off x="1043263" y="4756583"/>
            <a:ext cx="681753" cy="620935"/>
            <a:chOff x="0" y="0"/>
            <a:chExt cx="909004" cy="827914"/>
          </a:xfrm>
        </p:grpSpPr>
        <p:grpSp>
          <p:nvGrpSpPr>
            <p:cNvPr id="8" name="Group 8"/>
            <p:cNvGrpSpPr/>
            <p:nvPr/>
          </p:nvGrpSpPr>
          <p:grpSpPr>
            <a:xfrm>
              <a:off x="0" y="0"/>
              <a:ext cx="909004" cy="827914"/>
              <a:chOff x="0" y="0"/>
              <a:chExt cx="761719" cy="693768"/>
            </a:xfrm>
          </p:grpSpPr>
          <p:sp>
            <p:nvSpPr>
              <p:cNvPr id="9" name="Freeform 9"/>
              <p:cNvSpPr/>
              <p:nvPr/>
            </p:nvSpPr>
            <p:spPr>
              <a:xfrm>
                <a:off x="0" y="0"/>
                <a:ext cx="761720" cy="693769"/>
              </a:xfrm>
              <a:custGeom>
                <a:avLst/>
                <a:gdLst/>
                <a:ahLst/>
                <a:cxnLst/>
                <a:rect l="l" t="t" r="r" b="b"/>
                <a:pathLst>
                  <a:path w="761720" h="693769">
                    <a:moveTo>
                      <a:pt x="637259" y="693768"/>
                    </a:moveTo>
                    <a:lnTo>
                      <a:pt x="124460" y="693768"/>
                    </a:lnTo>
                    <a:cubicBezTo>
                      <a:pt x="55880" y="693768"/>
                      <a:pt x="0" y="637889"/>
                      <a:pt x="0" y="569308"/>
                    </a:cubicBezTo>
                    <a:lnTo>
                      <a:pt x="0" y="124460"/>
                    </a:lnTo>
                    <a:cubicBezTo>
                      <a:pt x="0" y="55880"/>
                      <a:pt x="55880" y="0"/>
                      <a:pt x="124460" y="0"/>
                    </a:cubicBezTo>
                    <a:lnTo>
                      <a:pt x="637260" y="0"/>
                    </a:lnTo>
                    <a:cubicBezTo>
                      <a:pt x="705840" y="0"/>
                      <a:pt x="761720" y="55880"/>
                      <a:pt x="761720" y="124460"/>
                    </a:cubicBezTo>
                    <a:lnTo>
                      <a:pt x="761720" y="569309"/>
                    </a:lnTo>
                    <a:cubicBezTo>
                      <a:pt x="761720" y="637889"/>
                      <a:pt x="705840" y="693769"/>
                      <a:pt x="637260" y="693769"/>
                    </a:cubicBezTo>
                    <a:close/>
                  </a:path>
                </a:pathLst>
              </a:custGeom>
              <a:solidFill>
                <a:srgbClr val="F0C600"/>
              </a:solidFill>
            </p:spPr>
            <p:txBody>
              <a:bodyPr/>
              <a:lstStyle/>
              <a:p>
                <a:endParaRPr lang="en-US"/>
              </a:p>
            </p:txBody>
          </p:sp>
        </p:grpSp>
        <p:sp>
          <p:nvSpPr>
            <p:cNvPr id="10" name="TextBox 10"/>
            <p:cNvSpPr txBox="1"/>
            <p:nvPr/>
          </p:nvSpPr>
          <p:spPr>
            <a:xfrm>
              <a:off x="0" y="158476"/>
              <a:ext cx="909004" cy="539536"/>
            </a:xfrm>
            <a:prstGeom prst="rect">
              <a:avLst/>
            </a:prstGeom>
          </p:spPr>
          <p:txBody>
            <a:bodyPr lIns="0" tIns="0" rIns="0" bIns="0" rtlCol="0" anchor="t">
              <a:spAutoFit/>
            </a:bodyPr>
            <a:lstStyle/>
            <a:p>
              <a:pPr algn="ctr">
                <a:lnSpc>
                  <a:spcPts val="3079"/>
                </a:lnSpc>
              </a:pPr>
              <a:r>
                <a:rPr lang="en-US" sz="2799">
                  <a:solidFill>
                    <a:srgbClr val="FFFFFF"/>
                  </a:solidFill>
                  <a:latin typeface="Open Sans Extra Bold"/>
                </a:rPr>
                <a:t>1.</a:t>
              </a:r>
            </a:p>
          </p:txBody>
        </p:sp>
      </p:grpSp>
      <p:grpSp>
        <p:nvGrpSpPr>
          <p:cNvPr id="11" name="Group 11"/>
          <p:cNvGrpSpPr/>
          <p:nvPr/>
        </p:nvGrpSpPr>
        <p:grpSpPr>
          <a:xfrm>
            <a:off x="6763110" y="4756583"/>
            <a:ext cx="681753" cy="620935"/>
            <a:chOff x="0" y="0"/>
            <a:chExt cx="909004" cy="827914"/>
          </a:xfrm>
        </p:grpSpPr>
        <p:grpSp>
          <p:nvGrpSpPr>
            <p:cNvPr id="12" name="Group 12"/>
            <p:cNvGrpSpPr/>
            <p:nvPr/>
          </p:nvGrpSpPr>
          <p:grpSpPr>
            <a:xfrm>
              <a:off x="0" y="0"/>
              <a:ext cx="909004" cy="827914"/>
              <a:chOff x="0" y="0"/>
              <a:chExt cx="761719" cy="693768"/>
            </a:xfrm>
          </p:grpSpPr>
          <p:sp>
            <p:nvSpPr>
              <p:cNvPr id="13" name="Freeform 13"/>
              <p:cNvSpPr/>
              <p:nvPr/>
            </p:nvSpPr>
            <p:spPr>
              <a:xfrm>
                <a:off x="0" y="0"/>
                <a:ext cx="761720" cy="693769"/>
              </a:xfrm>
              <a:custGeom>
                <a:avLst/>
                <a:gdLst/>
                <a:ahLst/>
                <a:cxnLst/>
                <a:rect l="l" t="t" r="r" b="b"/>
                <a:pathLst>
                  <a:path w="761720" h="693769">
                    <a:moveTo>
                      <a:pt x="637259" y="693768"/>
                    </a:moveTo>
                    <a:lnTo>
                      <a:pt x="124460" y="693768"/>
                    </a:lnTo>
                    <a:cubicBezTo>
                      <a:pt x="55880" y="693768"/>
                      <a:pt x="0" y="637889"/>
                      <a:pt x="0" y="569308"/>
                    </a:cubicBezTo>
                    <a:lnTo>
                      <a:pt x="0" y="124460"/>
                    </a:lnTo>
                    <a:cubicBezTo>
                      <a:pt x="0" y="55880"/>
                      <a:pt x="55880" y="0"/>
                      <a:pt x="124460" y="0"/>
                    </a:cubicBezTo>
                    <a:lnTo>
                      <a:pt x="637260" y="0"/>
                    </a:lnTo>
                    <a:cubicBezTo>
                      <a:pt x="705840" y="0"/>
                      <a:pt x="761720" y="55880"/>
                      <a:pt x="761720" y="124460"/>
                    </a:cubicBezTo>
                    <a:lnTo>
                      <a:pt x="761720" y="569309"/>
                    </a:lnTo>
                    <a:cubicBezTo>
                      <a:pt x="761720" y="637889"/>
                      <a:pt x="705840" y="693769"/>
                      <a:pt x="637260" y="693769"/>
                    </a:cubicBezTo>
                    <a:close/>
                  </a:path>
                </a:pathLst>
              </a:custGeom>
              <a:solidFill>
                <a:srgbClr val="287D7D"/>
              </a:solidFill>
            </p:spPr>
            <p:txBody>
              <a:bodyPr/>
              <a:lstStyle/>
              <a:p>
                <a:endParaRPr lang="en-US"/>
              </a:p>
            </p:txBody>
          </p:sp>
        </p:grpSp>
        <p:sp>
          <p:nvSpPr>
            <p:cNvPr id="14" name="TextBox 14"/>
            <p:cNvSpPr txBox="1"/>
            <p:nvPr/>
          </p:nvSpPr>
          <p:spPr>
            <a:xfrm>
              <a:off x="0" y="158476"/>
              <a:ext cx="909004" cy="539536"/>
            </a:xfrm>
            <a:prstGeom prst="rect">
              <a:avLst/>
            </a:prstGeom>
          </p:spPr>
          <p:txBody>
            <a:bodyPr lIns="0" tIns="0" rIns="0" bIns="0" rtlCol="0" anchor="t">
              <a:spAutoFit/>
            </a:bodyPr>
            <a:lstStyle/>
            <a:p>
              <a:pPr algn="ctr">
                <a:lnSpc>
                  <a:spcPts val="3079"/>
                </a:lnSpc>
              </a:pPr>
              <a:r>
                <a:rPr lang="en-US" sz="2799">
                  <a:solidFill>
                    <a:srgbClr val="FFFFFF"/>
                  </a:solidFill>
                  <a:latin typeface="Open Sans Extra Bold"/>
                </a:rPr>
                <a:t>2.</a:t>
              </a:r>
            </a:p>
          </p:txBody>
        </p:sp>
      </p:grpSp>
      <p:grpSp>
        <p:nvGrpSpPr>
          <p:cNvPr id="15" name="Group 15"/>
          <p:cNvGrpSpPr/>
          <p:nvPr/>
        </p:nvGrpSpPr>
        <p:grpSpPr>
          <a:xfrm>
            <a:off x="12497521" y="4756583"/>
            <a:ext cx="681753" cy="620935"/>
            <a:chOff x="0" y="0"/>
            <a:chExt cx="909004" cy="827914"/>
          </a:xfrm>
        </p:grpSpPr>
        <p:grpSp>
          <p:nvGrpSpPr>
            <p:cNvPr id="16" name="Group 16"/>
            <p:cNvGrpSpPr/>
            <p:nvPr/>
          </p:nvGrpSpPr>
          <p:grpSpPr>
            <a:xfrm>
              <a:off x="0" y="0"/>
              <a:ext cx="909004" cy="827914"/>
              <a:chOff x="0" y="0"/>
              <a:chExt cx="761719" cy="693768"/>
            </a:xfrm>
          </p:grpSpPr>
          <p:sp>
            <p:nvSpPr>
              <p:cNvPr id="17" name="Freeform 17"/>
              <p:cNvSpPr/>
              <p:nvPr/>
            </p:nvSpPr>
            <p:spPr>
              <a:xfrm>
                <a:off x="0" y="0"/>
                <a:ext cx="761720" cy="693769"/>
              </a:xfrm>
              <a:custGeom>
                <a:avLst/>
                <a:gdLst/>
                <a:ahLst/>
                <a:cxnLst/>
                <a:rect l="l" t="t" r="r" b="b"/>
                <a:pathLst>
                  <a:path w="761720" h="693769">
                    <a:moveTo>
                      <a:pt x="637259" y="693768"/>
                    </a:moveTo>
                    <a:lnTo>
                      <a:pt x="124460" y="693768"/>
                    </a:lnTo>
                    <a:cubicBezTo>
                      <a:pt x="55880" y="693768"/>
                      <a:pt x="0" y="637889"/>
                      <a:pt x="0" y="569308"/>
                    </a:cubicBezTo>
                    <a:lnTo>
                      <a:pt x="0" y="124460"/>
                    </a:lnTo>
                    <a:cubicBezTo>
                      <a:pt x="0" y="55880"/>
                      <a:pt x="55880" y="0"/>
                      <a:pt x="124460" y="0"/>
                    </a:cubicBezTo>
                    <a:lnTo>
                      <a:pt x="637260" y="0"/>
                    </a:lnTo>
                    <a:cubicBezTo>
                      <a:pt x="705840" y="0"/>
                      <a:pt x="761720" y="55880"/>
                      <a:pt x="761720" y="124460"/>
                    </a:cubicBezTo>
                    <a:lnTo>
                      <a:pt x="761720" y="569309"/>
                    </a:lnTo>
                    <a:cubicBezTo>
                      <a:pt x="761720" y="637889"/>
                      <a:pt x="705840" y="693769"/>
                      <a:pt x="637260" y="693769"/>
                    </a:cubicBezTo>
                    <a:close/>
                  </a:path>
                </a:pathLst>
              </a:custGeom>
              <a:solidFill>
                <a:srgbClr val="EA6045"/>
              </a:solidFill>
            </p:spPr>
            <p:txBody>
              <a:bodyPr/>
              <a:lstStyle/>
              <a:p>
                <a:endParaRPr lang="en-US"/>
              </a:p>
            </p:txBody>
          </p:sp>
        </p:grpSp>
        <p:sp>
          <p:nvSpPr>
            <p:cNvPr id="18" name="TextBox 18"/>
            <p:cNvSpPr txBox="1"/>
            <p:nvPr/>
          </p:nvSpPr>
          <p:spPr>
            <a:xfrm>
              <a:off x="0" y="158476"/>
              <a:ext cx="909004" cy="539536"/>
            </a:xfrm>
            <a:prstGeom prst="rect">
              <a:avLst/>
            </a:prstGeom>
          </p:spPr>
          <p:txBody>
            <a:bodyPr lIns="0" tIns="0" rIns="0" bIns="0" rtlCol="0" anchor="t">
              <a:spAutoFit/>
            </a:bodyPr>
            <a:lstStyle/>
            <a:p>
              <a:pPr algn="ctr">
                <a:lnSpc>
                  <a:spcPts val="3079"/>
                </a:lnSpc>
              </a:pPr>
              <a:r>
                <a:rPr lang="en-US" sz="2799">
                  <a:solidFill>
                    <a:srgbClr val="FFFFFF"/>
                  </a:solidFill>
                  <a:latin typeface="Open Sans Extra Bold"/>
                </a:rPr>
                <a:t>3.</a:t>
              </a: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1205</TotalTime>
  <Words>1296</Words>
  <Application>Microsoft Office PowerPoint</Application>
  <PresentationFormat>Custom</PresentationFormat>
  <Paragraphs>97</Paragraphs>
  <Slides>15</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Open Sans 1</vt:lpstr>
      <vt:lpstr>Open Sans 1 Bold</vt:lpstr>
      <vt:lpstr>Open Sans Condensed</vt:lpstr>
      <vt:lpstr>Open Sans Extra Bold</vt:lpstr>
      <vt:lpstr>Open Sans 2 Bold</vt:lpstr>
      <vt:lpstr>Open Sans 2</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Colourful Simple Bold Education Animated Presentation</dc:title>
  <dc:creator>Jennifer Morrison</dc:creator>
  <cp:lastModifiedBy>Charlene Aldrich</cp:lastModifiedBy>
  <cp:revision>4</cp:revision>
  <dcterms:created xsi:type="dcterms:W3CDTF">2006-08-16T00:00:00Z</dcterms:created>
  <dcterms:modified xsi:type="dcterms:W3CDTF">2024-06-15T19:43:09Z</dcterms:modified>
  <dc:identifier>DAGH2RD1VPg</dc:identifier>
</cp:coreProperties>
</file>